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2.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3.xml" ContentType="application/vnd.openxmlformats-officedocument.presentationml.comments+xml"/>
  <Override PartName="/ppt/notesSlides/notesSlide13.xml" ContentType="application/vnd.openxmlformats-officedocument.presentationml.notesSlide+xml"/>
  <Override PartName="/ppt/comments/comment4.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3" r:id="rId4"/>
  </p:sldMasterIdLst>
  <p:notesMasterIdLst>
    <p:notesMasterId r:id="rId44"/>
  </p:notesMasterIdLst>
  <p:handoutMasterIdLst>
    <p:handoutMasterId r:id="rId45"/>
  </p:handoutMasterIdLst>
  <p:sldIdLst>
    <p:sldId id="1857" r:id="rId5"/>
    <p:sldId id="2076136437" r:id="rId6"/>
    <p:sldId id="2076136438" r:id="rId7"/>
    <p:sldId id="2076137878" r:id="rId8"/>
    <p:sldId id="2076137888" r:id="rId9"/>
    <p:sldId id="2076137886" r:id="rId10"/>
    <p:sldId id="2076137887" r:id="rId11"/>
    <p:sldId id="3853" r:id="rId12"/>
    <p:sldId id="2076136458" r:id="rId13"/>
    <p:sldId id="8715" r:id="rId14"/>
    <p:sldId id="8744" r:id="rId15"/>
    <p:sldId id="2076136439" r:id="rId16"/>
    <p:sldId id="8758" r:id="rId17"/>
    <p:sldId id="8759" r:id="rId18"/>
    <p:sldId id="8762" r:id="rId19"/>
    <p:sldId id="8748" r:id="rId20"/>
    <p:sldId id="8765" r:id="rId21"/>
    <p:sldId id="2076136441" r:id="rId22"/>
    <p:sldId id="8761" r:id="rId23"/>
    <p:sldId id="8751" r:id="rId24"/>
    <p:sldId id="3826" r:id="rId25"/>
    <p:sldId id="8457" r:id="rId26"/>
    <p:sldId id="2076136445" r:id="rId27"/>
    <p:sldId id="2076136446" r:id="rId28"/>
    <p:sldId id="8749" r:id="rId29"/>
    <p:sldId id="2076137890" r:id="rId30"/>
    <p:sldId id="3825" r:id="rId31"/>
    <p:sldId id="8752" r:id="rId32"/>
    <p:sldId id="3829" r:id="rId33"/>
    <p:sldId id="8754" r:id="rId34"/>
    <p:sldId id="8755" r:id="rId35"/>
    <p:sldId id="8756" r:id="rId36"/>
    <p:sldId id="2076137889" r:id="rId37"/>
    <p:sldId id="3844" r:id="rId38"/>
    <p:sldId id="2076136447" r:id="rId39"/>
    <p:sldId id="8753" r:id="rId40"/>
    <p:sldId id="1849" r:id="rId41"/>
    <p:sldId id="280" r:id="rId42"/>
    <p:sldId id="1532" r:id="rId4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852F0516-9A01-4A84-B2A9-5EE71BE55F01}">
          <p14:sldIdLst>
            <p14:sldId id="1857"/>
          </p14:sldIdLst>
        </p14:section>
        <p14:section name="Module start" id="{CC3A4A11-6CC1-47C9-B86D-D540DD007A9C}">
          <p14:sldIdLst>
            <p14:sldId id="2076136437"/>
            <p14:sldId id="2076136438"/>
          </p14:sldIdLst>
        </p14:section>
        <p14:section name="Analytics" id="{6AD8B132-5F1C-44F7-9E21-FB347F886004}">
          <p14:sldIdLst>
            <p14:sldId id="2076137878"/>
            <p14:sldId id="2076137888"/>
            <p14:sldId id="2076137886"/>
            <p14:sldId id="2076137887"/>
            <p14:sldId id="3853"/>
            <p14:sldId id="2076136458"/>
          </p14:sldIdLst>
        </p14:section>
        <p14:section name="Capacity" id="{A748E156-DD6C-4142-9A25-95B438EA7C95}">
          <p14:sldIdLst>
            <p14:sldId id="8715"/>
            <p14:sldId id="8744"/>
            <p14:sldId id="2076136439"/>
            <p14:sldId id="8758"/>
            <p14:sldId id="8759"/>
          </p14:sldIdLst>
        </p14:section>
        <p14:section name="admin analytics" id="{12CEADC6-CD98-47F4-B7AC-479980021DC7}">
          <p14:sldIdLst>
            <p14:sldId id="8762"/>
            <p14:sldId id="8748"/>
            <p14:sldId id="8765"/>
            <p14:sldId id="2076136441"/>
            <p14:sldId id="8761"/>
            <p14:sldId id="8751"/>
            <p14:sldId id="3826"/>
          </p14:sldIdLst>
        </p14:section>
        <p14:section name="Maker analytics" id="{609C1C1F-BE51-462C-BA3B-DB6C690C95A5}">
          <p14:sldIdLst>
            <p14:sldId id="8457"/>
            <p14:sldId id="2076136445"/>
            <p14:sldId id="2076136446"/>
          </p14:sldIdLst>
        </p14:section>
        <p14:section name="Office Audit" id="{DB1D94EF-4AE1-4554-B287-A440BD03D206}">
          <p14:sldIdLst>
            <p14:sldId id="8749"/>
            <p14:sldId id="2076137890"/>
            <p14:sldId id="3825"/>
            <p14:sldId id="8752"/>
            <p14:sldId id="3829"/>
          </p14:sldIdLst>
        </p14:section>
        <p14:section name="CDS audit" id="{C0874DE2-A28C-4BB7-8E2F-BA7025BFCE61}">
          <p14:sldIdLst>
            <p14:sldId id="8754"/>
            <p14:sldId id="8755"/>
            <p14:sldId id="8756"/>
          </p14:sldIdLst>
        </p14:section>
        <p14:section name="Management connectors" id="{4DD7A9D8-E0D1-4A39-B3DB-CA5BF09D292E}">
          <p14:sldIdLst>
            <p14:sldId id="2076137889"/>
            <p14:sldId id="3844"/>
          </p14:sldIdLst>
        </p14:section>
        <p14:section name="Release and health updates" id="{54D8D7DA-CEEB-4FF4-B7BD-57060B5EF0D3}">
          <p14:sldIdLst>
            <p14:sldId id="2076136447"/>
            <p14:sldId id="8753"/>
            <p14:sldId id="1849"/>
            <p14:sldId id="280"/>
          </p14:sldIdLst>
        </p14:section>
        <p14:section name="Appendix" id="{09BA2DD6-D842-46D0-952A-C3832F30CA54}">
          <p14:sldIdLst>
            <p14:sldId id="153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karose" initials="v" lastIdx="6" clrIdx="0"/>
  <p:cmAuthor id="7" name="George Doubinski (SOLUTIONS NET PTY LTD)" initials="GD(NPL" lastIdx="29" clrIdx="7">
    <p:extLst>
      <p:ext uri="{19B8F6BF-5375-455C-9EA6-DF929625EA0E}">
        <p15:presenceInfo xmlns:p15="http://schemas.microsoft.com/office/powerpoint/2012/main" userId="S-1-5-21-778427548-827394404-3517438508-1001" providerId="AD"/>
      </p:ext>
    </p:extLst>
  </p:cmAuthor>
  <p:cmAuthor id="1" name="kghaffari" initials="k" lastIdx="3" clrIdx="1"/>
  <p:cmAuthor id="8" name="Julie Yack" initials="JY" lastIdx="7" clrIdx="8">
    <p:extLst>
      <p:ext uri="{19B8F6BF-5375-455C-9EA6-DF929625EA0E}">
        <p15:presenceInfo xmlns:p15="http://schemas.microsoft.com/office/powerpoint/2012/main" userId="69a26d0b1d12c0a5" providerId="Windows Live"/>
      </p:ext>
    </p:extLst>
  </p:cmAuthor>
  <p:cmAuthor id="2" name="awatson" initials="aw" lastIdx="5" clrIdx="2"/>
  <p:cmAuthor id="9" name="Manuela Pichler" initials="MP" lastIdx="7" clrIdx="9">
    <p:extLst>
      <p:ext uri="{19B8F6BF-5375-455C-9EA6-DF929625EA0E}">
        <p15:presenceInfo xmlns:p15="http://schemas.microsoft.com/office/powerpoint/2012/main" userId="S::mapichle@microsoft.com::07a841c1-49c8-4352-a8c3-3a0d96cf9a08" providerId="AD"/>
      </p:ext>
    </p:extLst>
  </p:cmAuthor>
  <p:cmAuthor id="3" name="John" initials="J" lastIdx="2" clrIdx="3"/>
  <p:cmAuthor id="4" name="David Yack" initials="DY" lastIdx="2" clrIdx="4">
    <p:extLst>
      <p:ext uri="{19B8F6BF-5375-455C-9EA6-DF929625EA0E}">
        <p15:presenceInfo xmlns:p15="http://schemas.microsoft.com/office/powerpoint/2012/main" userId="David Yack" providerId="None"/>
      </p:ext>
    </p:extLst>
  </p:cmAuthor>
  <p:cmAuthor id="5" name="Britta Scampton" initials="BS" lastIdx="2" clrIdx="5">
    <p:extLst>
      <p:ext uri="{19B8F6BF-5375-455C-9EA6-DF929625EA0E}">
        <p15:presenceInfo xmlns:p15="http://schemas.microsoft.com/office/powerpoint/2012/main" userId="S-1-5-21-1659004503-1364589140-1801674531-5439" providerId="AD"/>
      </p:ext>
    </p:extLst>
  </p:cmAuthor>
  <p:cmAuthor id="6" name="David Yack (Snapographs)" initials="DY(" lastIdx="1" clrIdx="6">
    <p:extLst>
      <p:ext uri="{19B8F6BF-5375-455C-9EA6-DF929625EA0E}">
        <p15:presenceInfo xmlns:p15="http://schemas.microsoft.com/office/powerpoint/2012/main" userId="David Yack (Snapograph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1B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E31A8C-82D0-4C12-98BB-D0D5D868349D}" v="5" dt="2020-01-29T11:28:30.7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58" autoAdjust="0"/>
    <p:restoredTop sz="86415" autoAdjust="0"/>
  </p:normalViewPr>
  <p:slideViewPr>
    <p:cSldViewPr snapToGrid="0">
      <p:cViewPr varScale="1">
        <p:scale>
          <a:sx n="122" d="100"/>
          <a:sy n="122" d="100"/>
        </p:scale>
        <p:origin x="120" y="13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uela Pichler" userId="07a841c1-49c8-4352-a8c3-3a0d96cf9a08" providerId="ADAL" clId="{EDE31A8C-82D0-4C12-98BB-D0D5D868349D}"/>
    <pc:docChg chg="custSel addSld delSld modSld sldOrd modSection">
      <pc:chgData name="Manuela Pichler" userId="07a841c1-49c8-4352-a8c3-3a0d96cf9a08" providerId="ADAL" clId="{EDE31A8C-82D0-4C12-98BB-D0D5D868349D}" dt="2020-02-28T11:31:32.680" v="20" actId="14100"/>
      <pc:docMkLst>
        <pc:docMk/>
      </pc:docMkLst>
      <pc:sldChg chg="del">
        <pc:chgData name="Manuela Pichler" userId="07a841c1-49c8-4352-a8c3-3a0d96cf9a08" providerId="ADAL" clId="{EDE31A8C-82D0-4C12-98BB-D0D5D868349D}" dt="2020-01-29T11:28:32.738" v="18" actId="47"/>
        <pc:sldMkLst>
          <pc:docMk/>
          <pc:sldMk cId="3129417321" sldId="1986"/>
        </pc:sldMkLst>
      </pc:sldChg>
      <pc:sldChg chg="mod ord modShow">
        <pc:chgData name="Manuela Pichler" userId="07a841c1-49c8-4352-a8c3-3a0d96cf9a08" providerId="ADAL" clId="{EDE31A8C-82D0-4C12-98BB-D0D5D868349D}" dt="2020-01-29T11:27:01.283" v="16" actId="729"/>
        <pc:sldMkLst>
          <pc:docMk/>
          <pc:sldMk cId="192328006" sldId="3853"/>
        </pc:sldMkLst>
      </pc:sldChg>
      <pc:sldChg chg="del">
        <pc:chgData name="Manuela Pichler" userId="07a841c1-49c8-4352-a8c3-3a0d96cf9a08" providerId="ADAL" clId="{EDE31A8C-82D0-4C12-98BB-D0D5D868349D}" dt="2020-01-29T11:26:52.287" v="13" actId="47"/>
        <pc:sldMkLst>
          <pc:docMk/>
          <pc:sldMk cId="1931621074" sldId="8747"/>
        </pc:sldMkLst>
      </pc:sldChg>
      <pc:sldChg chg="del ord">
        <pc:chgData name="Manuela Pichler" userId="07a841c1-49c8-4352-a8c3-3a0d96cf9a08" providerId="ADAL" clId="{EDE31A8C-82D0-4C12-98BB-D0D5D868349D}" dt="2020-01-29T11:26:37.588" v="12" actId="47"/>
        <pc:sldMkLst>
          <pc:docMk/>
          <pc:sldMk cId="1292073334" sldId="2076136456"/>
        </pc:sldMkLst>
      </pc:sldChg>
      <pc:sldChg chg="del">
        <pc:chgData name="Manuela Pichler" userId="07a841c1-49c8-4352-a8c3-3a0d96cf9a08" providerId="ADAL" clId="{EDE31A8C-82D0-4C12-98BB-D0D5D868349D}" dt="2020-01-29T11:26:13.931" v="7" actId="47"/>
        <pc:sldMkLst>
          <pc:docMk/>
          <pc:sldMk cId="2919105580" sldId="2076136457"/>
        </pc:sldMkLst>
      </pc:sldChg>
      <pc:sldChg chg="del">
        <pc:chgData name="Manuela Pichler" userId="07a841c1-49c8-4352-a8c3-3a0d96cf9a08" providerId="ADAL" clId="{EDE31A8C-82D0-4C12-98BB-D0D5D868349D}" dt="2020-01-29T11:26:13.931" v="7" actId="47"/>
        <pc:sldMkLst>
          <pc:docMk/>
          <pc:sldMk cId="3038119671" sldId="2076136459"/>
        </pc:sldMkLst>
      </pc:sldChg>
      <pc:sldChg chg="delSp modSp add mod">
        <pc:chgData name="Manuela Pichler" userId="07a841c1-49c8-4352-a8c3-3a0d96cf9a08" providerId="ADAL" clId="{EDE31A8C-82D0-4C12-98BB-D0D5D868349D}" dt="2020-01-29T11:25:14.053" v="2" actId="478"/>
        <pc:sldMkLst>
          <pc:docMk/>
          <pc:sldMk cId="2988189550" sldId="2076137878"/>
        </pc:sldMkLst>
        <pc:spChg chg="del mod">
          <ac:chgData name="Manuela Pichler" userId="07a841c1-49c8-4352-a8c3-3a0d96cf9a08" providerId="ADAL" clId="{EDE31A8C-82D0-4C12-98BB-D0D5D868349D}" dt="2020-01-29T11:25:14.053" v="2" actId="478"/>
          <ac:spMkLst>
            <pc:docMk/>
            <pc:sldMk cId="2988189550" sldId="2076137878"/>
            <ac:spMk id="3" creationId="{D47D21CB-E422-4FDB-824B-230C488469B3}"/>
          </ac:spMkLst>
        </pc:spChg>
      </pc:sldChg>
      <pc:sldChg chg="delSp add mod">
        <pc:chgData name="Manuela Pichler" userId="07a841c1-49c8-4352-a8c3-3a0d96cf9a08" providerId="ADAL" clId="{EDE31A8C-82D0-4C12-98BB-D0D5D868349D}" dt="2020-01-29T11:26:22.209" v="9" actId="478"/>
        <pc:sldMkLst>
          <pc:docMk/>
          <pc:sldMk cId="524515018" sldId="2076137886"/>
        </pc:sldMkLst>
        <pc:spChg chg="del">
          <ac:chgData name="Manuela Pichler" userId="07a841c1-49c8-4352-a8c3-3a0d96cf9a08" providerId="ADAL" clId="{EDE31A8C-82D0-4C12-98BB-D0D5D868349D}" dt="2020-01-29T11:26:22.209" v="9" actId="478"/>
          <ac:spMkLst>
            <pc:docMk/>
            <pc:sldMk cId="524515018" sldId="2076137886"/>
            <ac:spMk id="3" creationId="{690A987B-7FEE-4D3D-B01D-4A1DFA874685}"/>
          </ac:spMkLst>
        </pc:spChg>
      </pc:sldChg>
      <pc:sldChg chg="modSp add mod">
        <pc:chgData name="Manuela Pichler" userId="07a841c1-49c8-4352-a8c3-3a0d96cf9a08" providerId="ADAL" clId="{EDE31A8C-82D0-4C12-98BB-D0D5D868349D}" dt="2020-02-28T11:31:32.680" v="20" actId="14100"/>
        <pc:sldMkLst>
          <pc:docMk/>
          <pc:sldMk cId="3299717301" sldId="2076137887"/>
        </pc:sldMkLst>
        <pc:picChg chg="mod">
          <ac:chgData name="Manuela Pichler" userId="07a841c1-49c8-4352-a8c3-3a0d96cf9a08" providerId="ADAL" clId="{EDE31A8C-82D0-4C12-98BB-D0D5D868349D}" dt="2020-02-28T11:31:32.680" v="20" actId="14100"/>
          <ac:picMkLst>
            <pc:docMk/>
            <pc:sldMk cId="3299717301" sldId="2076137887"/>
            <ac:picMk id="15" creationId="{6C8A8D41-62D1-4CB0-989B-191248879F87}"/>
          </ac:picMkLst>
        </pc:picChg>
      </pc:sldChg>
      <pc:sldChg chg="add">
        <pc:chgData name="Manuela Pichler" userId="07a841c1-49c8-4352-a8c3-3a0d96cf9a08" providerId="ADAL" clId="{EDE31A8C-82D0-4C12-98BB-D0D5D868349D}" dt="2020-01-29T11:26:36.180" v="11"/>
        <pc:sldMkLst>
          <pc:docMk/>
          <pc:sldMk cId="3917613021" sldId="2076137888"/>
        </pc:sldMkLst>
      </pc:sldChg>
      <pc:sldChg chg="add">
        <pc:chgData name="Manuela Pichler" userId="07a841c1-49c8-4352-a8c3-3a0d96cf9a08" providerId="ADAL" clId="{EDE31A8C-82D0-4C12-98BB-D0D5D868349D}" dt="2020-01-29T11:28:30.714" v="17"/>
        <pc:sldMkLst>
          <pc:docMk/>
          <pc:sldMk cId="2974435674" sldId="2076137889"/>
        </pc:sldMkLst>
      </pc:sldChg>
    </pc:docChg>
  </pc:docChgLst>
  <pc:docChgLst>
    <pc:chgData name="Manuela Pichler" userId="S::mapichle@microsoft.com::07a841c1-49c8-4352-a8c3-3a0d96cf9a08" providerId="AD" clId="Web-{95EBD045-A60B-EA7B-280D-BF0A58700B7B}"/>
    <pc:docChg chg="delSld modSld modSection">
      <pc:chgData name="Manuela Pichler" userId="S::mapichle@microsoft.com::07a841c1-49c8-4352-a8c3-3a0d96cf9a08" providerId="AD" clId="Web-{95EBD045-A60B-EA7B-280D-BF0A58700B7B}" dt="2019-10-22T18:59:40.257" v="14"/>
      <pc:docMkLst>
        <pc:docMk/>
      </pc:docMkLst>
      <pc:sldChg chg="addCm delCm">
        <pc:chgData name="Manuela Pichler" userId="S::mapichle@microsoft.com::07a841c1-49c8-4352-a8c3-3a0d96cf9a08" providerId="AD" clId="Web-{95EBD045-A60B-EA7B-280D-BF0A58700B7B}" dt="2019-10-22T18:57:56.492" v="3"/>
        <pc:sldMkLst>
          <pc:docMk/>
          <pc:sldMk cId="192328006" sldId="3853"/>
        </pc:sldMkLst>
      </pc:sldChg>
      <pc:sldChg chg="addSp modSp addCm delCm">
        <pc:chgData name="Manuela Pichler" userId="S::mapichle@microsoft.com::07a841c1-49c8-4352-a8c3-3a0d96cf9a08" providerId="AD" clId="Web-{95EBD045-A60B-EA7B-280D-BF0A58700B7B}" dt="2019-10-22T18:59:40.257" v="14"/>
        <pc:sldMkLst>
          <pc:docMk/>
          <pc:sldMk cId="2338889134" sldId="8715"/>
        </pc:sldMkLst>
        <pc:spChg chg="add mod">
          <ac:chgData name="Manuela Pichler" userId="S::mapichle@microsoft.com::07a841c1-49c8-4352-a8c3-3a0d96cf9a08" providerId="AD" clId="Web-{95EBD045-A60B-EA7B-280D-BF0A58700B7B}" dt="2019-10-22T18:59:02.413" v="12"/>
          <ac:spMkLst>
            <pc:docMk/>
            <pc:sldMk cId="2338889134" sldId="8715"/>
            <ac:spMk id="3" creationId="{FFD30836-879D-422D-B9D2-465EB6E09DCB}"/>
          </ac:spMkLst>
        </pc:spChg>
        <pc:grpChg chg="mod">
          <ac:chgData name="Manuela Pichler" userId="S::mapichle@microsoft.com::07a841c1-49c8-4352-a8c3-3a0d96cf9a08" providerId="AD" clId="Web-{95EBD045-A60B-EA7B-280D-BF0A58700B7B}" dt="2019-10-22T18:58:31.210" v="6" actId="1076"/>
          <ac:grpSpMkLst>
            <pc:docMk/>
            <pc:sldMk cId="2338889134" sldId="8715"/>
            <ac:grpSpMk id="30" creationId="{842CA9A0-E141-4609-8338-49D1F88C6521}"/>
          </ac:grpSpMkLst>
        </pc:grpChg>
      </pc:sldChg>
    </pc:docChg>
  </pc:docChgLst>
  <pc:docChgLst>
    <pc:chgData name="Manuela Pichler" userId="07a841c1-49c8-4352-a8c3-3a0d96cf9a08" providerId="ADAL" clId="{0673D50C-1618-48F6-9BA9-EA94B7893C17}"/>
    <pc:docChg chg="modSld">
      <pc:chgData name="Manuela Pichler" userId="07a841c1-49c8-4352-a8c3-3a0d96cf9a08" providerId="ADAL" clId="{0673D50C-1618-48F6-9BA9-EA94B7893C17}" dt="2019-11-19T17:09:07.010" v="0"/>
      <pc:docMkLst>
        <pc:docMk/>
      </pc:docMkLst>
      <pc:sldChg chg="modCm">
        <pc:chgData name="Manuela Pichler" userId="07a841c1-49c8-4352-a8c3-3a0d96cf9a08" providerId="ADAL" clId="{0673D50C-1618-48F6-9BA9-EA94B7893C17}" dt="2019-11-19T17:09:07.010" v="0"/>
        <pc:sldMkLst>
          <pc:docMk/>
          <pc:sldMk cId="2338889134" sldId="8715"/>
        </pc:sldMkLst>
      </pc:sldChg>
    </pc:docChg>
  </pc:docChgLst>
  <pc:docChgLst>
    <pc:chgData name="Manuela Pichler" userId="07a841c1-49c8-4352-a8c3-3a0d96cf9a08" providerId="ADAL" clId="{BB80296C-6F1E-4729-B180-C3A228909109}"/>
    <pc:docChg chg="custSel modSld">
      <pc:chgData name="Manuela Pichler" userId="07a841c1-49c8-4352-a8c3-3a0d96cf9a08" providerId="ADAL" clId="{BB80296C-6F1E-4729-B180-C3A228909109}" dt="2019-10-22T17:02:05.920" v="393" actId="2056"/>
      <pc:docMkLst>
        <pc:docMk/>
      </pc:docMkLst>
      <pc:sldChg chg="modCm">
        <pc:chgData name="Manuela Pichler" userId="07a841c1-49c8-4352-a8c3-3a0d96cf9a08" providerId="ADAL" clId="{BB80296C-6F1E-4729-B180-C3A228909109}" dt="2019-10-22T17:02:05.920" v="393" actId="2056"/>
        <pc:sldMkLst>
          <pc:docMk/>
          <pc:sldMk cId="2338889134" sldId="8715"/>
        </pc:sldMkLst>
      </pc:sldChg>
      <pc:sldChg chg="delCm">
        <pc:chgData name="Manuela Pichler" userId="07a841c1-49c8-4352-a8c3-3a0d96cf9a08" providerId="ADAL" clId="{BB80296C-6F1E-4729-B180-C3A228909109}" dt="2019-10-22T16:51:27.633" v="0" actId="1592"/>
        <pc:sldMkLst>
          <pc:docMk/>
          <pc:sldMk cId="1292073334" sldId="2076136456"/>
        </pc:sldMkLst>
      </pc:sldChg>
      <pc:sldChg chg="modSp">
        <pc:chgData name="Manuela Pichler" userId="07a841c1-49c8-4352-a8c3-3a0d96cf9a08" providerId="ADAL" clId="{BB80296C-6F1E-4729-B180-C3A228909109}" dt="2019-10-22T16:57:40.622" v="390" actId="1076"/>
        <pc:sldMkLst>
          <pc:docMk/>
          <pc:sldMk cId="2904940427" sldId="2076136458"/>
        </pc:sldMkLst>
        <pc:spChg chg="mod">
          <ac:chgData name="Manuela Pichler" userId="07a841c1-49c8-4352-a8c3-3a0d96cf9a08" providerId="ADAL" clId="{BB80296C-6F1E-4729-B180-C3A228909109}" dt="2019-10-22T16:57:35.608" v="389" actId="404"/>
          <ac:spMkLst>
            <pc:docMk/>
            <pc:sldMk cId="2904940427" sldId="2076136458"/>
            <ac:spMk id="3" creationId="{C66774C2-F834-42E5-9120-25D7ACA66DA8}"/>
          </ac:spMkLst>
        </pc:spChg>
        <pc:graphicFrameChg chg="mod modGraphic">
          <ac:chgData name="Manuela Pichler" userId="07a841c1-49c8-4352-a8c3-3a0d96cf9a08" providerId="ADAL" clId="{BB80296C-6F1E-4729-B180-C3A228909109}" dt="2019-10-22T16:57:40.622" v="390" actId="1076"/>
          <ac:graphicFrameMkLst>
            <pc:docMk/>
            <pc:sldMk cId="2904940427" sldId="2076136458"/>
            <ac:graphicFrameMk id="10" creationId="{42061396-E6D0-462E-92A9-EB2F3BD9BB28}"/>
          </ac:graphicFrameMkLst>
        </pc:graphicFrameChg>
      </pc:sldChg>
    </pc:docChg>
  </pc:docChgLst>
  <pc:docChgLst>
    <pc:chgData name="Manuela Pichler" userId="07a841c1-49c8-4352-a8c3-3a0d96cf9a08" providerId="ADAL" clId="{8B11B0DC-8D0E-4A3D-971A-66EFDB62CF81}"/>
    <pc:docChg chg="custSel modSld">
      <pc:chgData name="Manuela Pichler" userId="07a841c1-49c8-4352-a8c3-3a0d96cf9a08" providerId="ADAL" clId="{8B11B0DC-8D0E-4A3D-971A-66EFDB62CF81}" dt="2019-11-26T12:21:36.574" v="484"/>
      <pc:docMkLst>
        <pc:docMk/>
      </pc:docMkLst>
      <pc:sldChg chg="modSp">
        <pc:chgData name="Manuela Pichler" userId="07a841c1-49c8-4352-a8c3-3a0d96cf9a08" providerId="ADAL" clId="{8B11B0DC-8D0E-4A3D-971A-66EFDB62CF81}" dt="2019-11-26T12:04:48.446" v="225" actId="20577"/>
        <pc:sldMkLst>
          <pc:docMk/>
          <pc:sldMk cId="3129417321" sldId="1986"/>
        </pc:sldMkLst>
        <pc:spChg chg="mod">
          <ac:chgData name="Manuela Pichler" userId="07a841c1-49c8-4352-a8c3-3a0d96cf9a08" providerId="ADAL" clId="{8B11B0DC-8D0E-4A3D-971A-66EFDB62CF81}" dt="2019-11-26T12:04:48.446" v="225" actId="20577"/>
          <ac:spMkLst>
            <pc:docMk/>
            <pc:sldMk cId="3129417321" sldId="1986"/>
            <ac:spMk id="3" creationId="{6782451E-FE15-4CB8-81A3-DF0B405E4966}"/>
          </ac:spMkLst>
        </pc:spChg>
      </pc:sldChg>
      <pc:sldChg chg="modSp">
        <pc:chgData name="Manuela Pichler" userId="07a841c1-49c8-4352-a8c3-3a0d96cf9a08" providerId="ADAL" clId="{8B11B0DC-8D0E-4A3D-971A-66EFDB62CF81}" dt="2019-11-26T12:04:25.879" v="187" actId="20577"/>
        <pc:sldMkLst>
          <pc:docMk/>
          <pc:sldMk cId="3321106804" sldId="3825"/>
        </pc:sldMkLst>
        <pc:graphicFrameChg chg="modGraphic">
          <ac:chgData name="Manuela Pichler" userId="07a841c1-49c8-4352-a8c3-3a0d96cf9a08" providerId="ADAL" clId="{8B11B0DC-8D0E-4A3D-971A-66EFDB62CF81}" dt="2019-11-26T12:04:25.879" v="187" actId="20577"/>
          <ac:graphicFrameMkLst>
            <pc:docMk/>
            <pc:sldMk cId="3321106804" sldId="3825"/>
            <ac:graphicFrameMk id="4" creationId="{28B18BB7-49BA-4B82-A71F-45FF45D1982D}"/>
          </ac:graphicFrameMkLst>
        </pc:graphicFrameChg>
      </pc:sldChg>
      <pc:sldChg chg="modSp modTransition">
        <pc:chgData name="Manuela Pichler" userId="07a841c1-49c8-4352-a8c3-3a0d96cf9a08" providerId="ADAL" clId="{8B11B0DC-8D0E-4A3D-971A-66EFDB62CF81}" dt="2019-11-26T12:21:36.574" v="484"/>
        <pc:sldMkLst>
          <pc:docMk/>
          <pc:sldMk cId="221549981" sldId="3826"/>
        </pc:sldMkLst>
        <pc:spChg chg="mod">
          <ac:chgData name="Manuela Pichler" userId="07a841c1-49c8-4352-a8c3-3a0d96cf9a08" providerId="ADAL" clId="{8B11B0DC-8D0E-4A3D-971A-66EFDB62CF81}" dt="2019-11-26T12:03:52.216" v="119" actId="14100"/>
          <ac:spMkLst>
            <pc:docMk/>
            <pc:sldMk cId="221549981" sldId="3826"/>
            <ac:spMk id="2" creationId="{62308CE0-2084-4100-98B9-F8239B07782A}"/>
          </ac:spMkLst>
        </pc:spChg>
      </pc:sldChg>
      <pc:sldChg chg="modSp">
        <pc:chgData name="Manuela Pichler" userId="07a841c1-49c8-4352-a8c3-3a0d96cf9a08" providerId="ADAL" clId="{8B11B0DC-8D0E-4A3D-971A-66EFDB62CF81}" dt="2019-11-26T12:07:05.891" v="379" actId="20577"/>
        <pc:sldMkLst>
          <pc:docMk/>
          <pc:sldMk cId="3063442278" sldId="3829"/>
        </pc:sldMkLst>
        <pc:spChg chg="mod">
          <ac:chgData name="Manuela Pichler" userId="07a841c1-49c8-4352-a8c3-3a0d96cf9a08" providerId="ADAL" clId="{8B11B0DC-8D0E-4A3D-971A-66EFDB62CF81}" dt="2019-11-26T12:07:05.891" v="379" actId="20577"/>
          <ac:spMkLst>
            <pc:docMk/>
            <pc:sldMk cId="3063442278" sldId="3829"/>
            <ac:spMk id="6" creationId="{93392599-52E0-4EA2-954C-63BAEE6A2493}"/>
          </ac:spMkLst>
        </pc:spChg>
        <pc:spChg chg="mod">
          <ac:chgData name="Manuela Pichler" userId="07a841c1-49c8-4352-a8c3-3a0d96cf9a08" providerId="ADAL" clId="{8B11B0DC-8D0E-4A3D-971A-66EFDB62CF81}" dt="2019-11-26T12:04:30.748" v="188" actId="20577"/>
          <ac:spMkLst>
            <pc:docMk/>
            <pc:sldMk cId="3063442278" sldId="3829"/>
            <ac:spMk id="16" creationId="{C2D367CB-00F1-45C7-97A2-17DD016314E9}"/>
          </ac:spMkLst>
        </pc:spChg>
        <pc:spChg chg="mod">
          <ac:chgData name="Manuela Pichler" userId="07a841c1-49c8-4352-a8c3-3a0d96cf9a08" providerId="ADAL" clId="{8B11B0DC-8D0E-4A3D-971A-66EFDB62CF81}" dt="2019-11-26T12:04:35.703" v="210" actId="6549"/>
          <ac:spMkLst>
            <pc:docMk/>
            <pc:sldMk cId="3063442278" sldId="3829"/>
            <ac:spMk id="18" creationId="{7DD09BA8-48A9-4635-8D1E-ADFE26BD12FA}"/>
          </ac:spMkLst>
        </pc:spChg>
      </pc:sldChg>
      <pc:sldChg chg="modSp">
        <pc:chgData name="Manuela Pichler" userId="07a841c1-49c8-4352-a8c3-3a0d96cf9a08" providerId="ADAL" clId="{8B11B0DC-8D0E-4A3D-971A-66EFDB62CF81}" dt="2019-11-26T12:07:20.412" v="394" actId="404"/>
        <pc:sldMkLst>
          <pc:docMk/>
          <pc:sldMk cId="919574129" sldId="3844"/>
        </pc:sldMkLst>
        <pc:spChg chg="mod">
          <ac:chgData name="Manuela Pichler" userId="07a841c1-49c8-4352-a8c3-3a0d96cf9a08" providerId="ADAL" clId="{8B11B0DC-8D0E-4A3D-971A-66EFDB62CF81}" dt="2019-11-26T12:07:20.412" v="394" actId="404"/>
          <ac:spMkLst>
            <pc:docMk/>
            <pc:sldMk cId="919574129" sldId="3844"/>
            <ac:spMk id="3" creationId="{8806F7A4-41B9-4128-A375-FB9BFD193F60}"/>
          </ac:spMkLst>
        </pc:spChg>
      </pc:sldChg>
      <pc:sldChg chg="delCm">
        <pc:chgData name="Manuela Pichler" userId="07a841c1-49c8-4352-a8c3-3a0d96cf9a08" providerId="ADAL" clId="{8B11B0DC-8D0E-4A3D-971A-66EFDB62CF81}" dt="2019-11-26T12:21:01.024" v="479"/>
        <pc:sldMkLst>
          <pc:docMk/>
          <pc:sldMk cId="192328006" sldId="3853"/>
        </pc:sldMkLst>
      </pc:sldChg>
      <pc:sldChg chg="modSp">
        <pc:chgData name="Manuela Pichler" userId="07a841c1-49c8-4352-a8c3-3a0d96cf9a08" providerId="ADAL" clId="{8B11B0DC-8D0E-4A3D-971A-66EFDB62CF81}" dt="2019-11-26T12:06:28.121" v="343" actId="1076"/>
        <pc:sldMkLst>
          <pc:docMk/>
          <pc:sldMk cId="3374878198" sldId="8457"/>
        </pc:sldMkLst>
        <pc:spChg chg="mod">
          <ac:chgData name="Manuela Pichler" userId="07a841c1-49c8-4352-a8c3-3a0d96cf9a08" providerId="ADAL" clId="{8B11B0DC-8D0E-4A3D-971A-66EFDB62CF81}" dt="2019-11-26T12:06:20.889" v="316" actId="20577"/>
          <ac:spMkLst>
            <pc:docMk/>
            <pc:sldMk cId="3374878198" sldId="8457"/>
            <ac:spMk id="2" creationId="{48A6CF07-0638-482F-9B13-20D0043BD82E}"/>
          </ac:spMkLst>
        </pc:spChg>
        <pc:spChg chg="mod">
          <ac:chgData name="Manuela Pichler" userId="07a841c1-49c8-4352-a8c3-3a0d96cf9a08" providerId="ADAL" clId="{8B11B0DC-8D0E-4A3D-971A-66EFDB62CF81}" dt="2019-11-26T12:06:25.939" v="342" actId="20577"/>
          <ac:spMkLst>
            <pc:docMk/>
            <pc:sldMk cId="3374878198" sldId="8457"/>
            <ac:spMk id="4" creationId="{FC93A8B2-26BB-4190-AC0B-B1F48AE61654}"/>
          </ac:spMkLst>
        </pc:spChg>
        <pc:picChg chg="mod">
          <ac:chgData name="Manuela Pichler" userId="07a841c1-49c8-4352-a8c3-3a0d96cf9a08" providerId="ADAL" clId="{8B11B0DC-8D0E-4A3D-971A-66EFDB62CF81}" dt="2019-11-26T12:06:28.121" v="343" actId="1076"/>
          <ac:picMkLst>
            <pc:docMk/>
            <pc:sldMk cId="3374878198" sldId="8457"/>
            <ac:picMk id="8" creationId="{DB736044-0B6E-47C2-B61B-6C2301571B9C}"/>
          </ac:picMkLst>
        </pc:picChg>
      </pc:sldChg>
      <pc:sldChg chg="delCm">
        <pc:chgData name="Manuela Pichler" userId="07a841c1-49c8-4352-a8c3-3a0d96cf9a08" providerId="ADAL" clId="{8B11B0DC-8D0E-4A3D-971A-66EFDB62CF81}" dt="2019-11-26T12:14:26.496" v="478"/>
        <pc:sldMkLst>
          <pc:docMk/>
          <pc:sldMk cId="2338889134" sldId="8715"/>
        </pc:sldMkLst>
      </pc:sldChg>
      <pc:sldChg chg="modTransition">
        <pc:chgData name="Manuela Pichler" userId="07a841c1-49c8-4352-a8c3-3a0d96cf9a08" providerId="ADAL" clId="{8B11B0DC-8D0E-4A3D-971A-66EFDB62CF81}" dt="2019-11-26T12:21:18.993" v="480"/>
        <pc:sldMkLst>
          <pc:docMk/>
          <pc:sldMk cId="937238578" sldId="8744"/>
        </pc:sldMkLst>
      </pc:sldChg>
      <pc:sldChg chg="modTransition">
        <pc:chgData name="Manuela Pichler" userId="07a841c1-49c8-4352-a8c3-3a0d96cf9a08" providerId="ADAL" clId="{8B11B0DC-8D0E-4A3D-971A-66EFDB62CF81}" dt="2019-11-26T12:21:23.336" v="481"/>
        <pc:sldMkLst>
          <pc:docMk/>
          <pc:sldMk cId="3070025828" sldId="8748"/>
        </pc:sldMkLst>
      </pc:sldChg>
      <pc:sldChg chg="modTransition">
        <pc:chgData name="Manuela Pichler" userId="07a841c1-49c8-4352-a8c3-3a0d96cf9a08" providerId="ADAL" clId="{8B11B0DC-8D0E-4A3D-971A-66EFDB62CF81}" dt="2019-11-26T12:21:31.642" v="483"/>
        <pc:sldMkLst>
          <pc:docMk/>
          <pc:sldMk cId="2287713709" sldId="8751"/>
        </pc:sldMkLst>
      </pc:sldChg>
      <pc:sldChg chg="modSp">
        <pc:chgData name="Manuela Pichler" userId="07a841c1-49c8-4352-a8c3-3a0d96cf9a08" providerId="ADAL" clId="{8B11B0DC-8D0E-4A3D-971A-66EFDB62CF81}" dt="2019-11-26T12:05:12.024" v="259" actId="20577"/>
        <pc:sldMkLst>
          <pc:docMk/>
          <pc:sldMk cId="2146206065" sldId="8753"/>
        </pc:sldMkLst>
        <pc:spChg chg="mod">
          <ac:chgData name="Manuela Pichler" userId="07a841c1-49c8-4352-a8c3-3a0d96cf9a08" providerId="ADAL" clId="{8B11B0DC-8D0E-4A3D-971A-66EFDB62CF81}" dt="2019-11-26T12:05:00.338" v="227" actId="20577"/>
          <ac:spMkLst>
            <pc:docMk/>
            <pc:sldMk cId="2146206065" sldId="8753"/>
            <ac:spMk id="6" creationId="{5146A57E-08A3-4451-A1A1-E846B5CA871B}"/>
          </ac:spMkLst>
        </pc:spChg>
        <pc:spChg chg="mod">
          <ac:chgData name="Manuela Pichler" userId="07a841c1-49c8-4352-a8c3-3a0d96cf9a08" providerId="ADAL" clId="{8B11B0DC-8D0E-4A3D-971A-66EFDB62CF81}" dt="2019-11-26T12:05:03.264" v="242" actId="20577"/>
          <ac:spMkLst>
            <pc:docMk/>
            <pc:sldMk cId="2146206065" sldId="8753"/>
            <ac:spMk id="7" creationId="{279F5981-55CE-4399-AF8B-F288B47C2358}"/>
          </ac:spMkLst>
        </pc:spChg>
        <pc:spChg chg="mod">
          <ac:chgData name="Manuela Pichler" userId="07a841c1-49c8-4352-a8c3-3a0d96cf9a08" providerId="ADAL" clId="{8B11B0DC-8D0E-4A3D-971A-66EFDB62CF81}" dt="2019-11-26T12:05:12.024" v="259" actId="20577"/>
          <ac:spMkLst>
            <pc:docMk/>
            <pc:sldMk cId="2146206065" sldId="8753"/>
            <ac:spMk id="13" creationId="{748C31A0-9C50-45AC-AFF5-866F15167270}"/>
          </ac:spMkLst>
        </pc:spChg>
      </pc:sldChg>
      <pc:sldChg chg="modTransition">
        <pc:chgData name="Manuela Pichler" userId="07a841c1-49c8-4352-a8c3-3a0d96cf9a08" providerId="ADAL" clId="{8B11B0DC-8D0E-4A3D-971A-66EFDB62CF81}" dt="2019-11-26T12:21:18.993" v="480"/>
        <pc:sldMkLst>
          <pc:docMk/>
          <pc:sldMk cId="1365082235" sldId="8758"/>
        </pc:sldMkLst>
      </pc:sldChg>
      <pc:sldChg chg="modTransition">
        <pc:chgData name="Manuela Pichler" userId="07a841c1-49c8-4352-a8c3-3a0d96cf9a08" providerId="ADAL" clId="{8B11B0DC-8D0E-4A3D-971A-66EFDB62CF81}" dt="2019-11-26T12:21:18.993" v="480"/>
        <pc:sldMkLst>
          <pc:docMk/>
          <pc:sldMk cId="3033507338" sldId="8759"/>
        </pc:sldMkLst>
      </pc:sldChg>
      <pc:sldChg chg="modSp">
        <pc:chgData name="Manuela Pichler" userId="07a841c1-49c8-4352-a8c3-3a0d96cf9a08" providerId="ADAL" clId="{8B11B0DC-8D0E-4A3D-971A-66EFDB62CF81}" dt="2019-11-26T12:05:58.700" v="302" actId="20577"/>
        <pc:sldMkLst>
          <pc:docMk/>
          <pc:sldMk cId="867207942" sldId="8761"/>
        </pc:sldMkLst>
        <pc:spChg chg="mod">
          <ac:chgData name="Manuela Pichler" userId="07a841c1-49c8-4352-a8c3-3a0d96cf9a08" providerId="ADAL" clId="{8B11B0DC-8D0E-4A3D-971A-66EFDB62CF81}" dt="2019-11-26T12:05:58.700" v="302" actId="20577"/>
          <ac:spMkLst>
            <pc:docMk/>
            <pc:sldMk cId="867207942" sldId="8761"/>
            <ac:spMk id="2" creationId="{48A6CF07-0638-482F-9B13-20D0043BD82E}"/>
          </ac:spMkLst>
        </pc:spChg>
      </pc:sldChg>
      <pc:sldChg chg="modSp">
        <pc:chgData name="Manuela Pichler" userId="07a841c1-49c8-4352-a8c3-3a0d96cf9a08" providerId="ADAL" clId="{8B11B0DC-8D0E-4A3D-971A-66EFDB62CF81}" dt="2019-11-26T12:03:40.040" v="94" actId="20577"/>
        <pc:sldMkLst>
          <pc:docMk/>
          <pc:sldMk cId="99446138" sldId="8762"/>
        </pc:sldMkLst>
        <pc:spChg chg="mod">
          <ac:chgData name="Manuela Pichler" userId="07a841c1-49c8-4352-a8c3-3a0d96cf9a08" providerId="ADAL" clId="{8B11B0DC-8D0E-4A3D-971A-66EFDB62CF81}" dt="2019-11-26T12:03:40.040" v="94" actId="20577"/>
          <ac:spMkLst>
            <pc:docMk/>
            <pc:sldMk cId="99446138" sldId="8762"/>
            <ac:spMk id="2" creationId="{48A6CF07-0638-482F-9B13-20D0043BD82E}"/>
          </ac:spMkLst>
        </pc:spChg>
      </pc:sldChg>
      <pc:sldChg chg="modTransition">
        <pc:chgData name="Manuela Pichler" userId="07a841c1-49c8-4352-a8c3-3a0d96cf9a08" providerId="ADAL" clId="{8B11B0DC-8D0E-4A3D-971A-66EFDB62CF81}" dt="2019-11-26T12:21:18.993" v="480"/>
        <pc:sldMkLst>
          <pc:docMk/>
          <pc:sldMk cId="3287030947" sldId="2076136439"/>
        </pc:sldMkLst>
      </pc:sldChg>
      <pc:sldChg chg="modTransition">
        <pc:chgData name="Manuela Pichler" userId="07a841c1-49c8-4352-a8c3-3a0d96cf9a08" providerId="ADAL" clId="{8B11B0DC-8D0E-4A3D-971A-66EFDB62CF81}" dt="2019-11-26T12:21:26.837" v="482"/>
        <pc:sldMkLst>
          <pc:docMk/>
          <pc:sldMk cId="1222177881" sldId="2076136441"/>
        </pc:sldMkLst>
      </pc:sldChg>
      <pc:sldChg chg="modSp">
        <pc:chgData name="Manuela Pichler" userId="07a841c1-49c8-4352-a8c3-3a0d96cf9a08" providerId="ADAL" clId="{8B11B0DC-8D0E-4A3D-971A-66EFDB62CF81}" dt="2019-11-26T12:07:30.431" v="409" actId="20577"/>
        <pc:sldMkLst>
          <pc:docMk/>
          <pc:sldMk cId="142011480" sldId="2076136442"/>
        </pc:sldMkLst>
        <pc:spChg chg="mod">
          <ac:chgData name="Manuela Pichler" userId="07a841c1-49c8-4352-a8c3-3a0d96cf9a08" providerId="ADAL" clId="{8B11B0DC-8D0E-4A3D-971A-66EFDB62CF81}" dt="2019-11-26T12:07:30.431" v="409" actId="20577"/>
          <ac:spMkLst>
            <pc:docMk/>
            <pc:sldMk cId="142011480" sldId="2076136442"/>
            <ac:spMk id="3" creationId="{B5395C15-F2EF-4CC4-B756-CA0E67F9B1C0}"/>
          </ac:spMkLst>
        </pc:spChg>
      </pc:sldChg>
      <pc:sldChg chg="modSp">
        <pc:chgData name="Manuela Pichler" userId="07a841c1-49c8-4352-a8c3-3a0d96cf9a08" providerId="ADAL" clId="{8B11B0DC-8D0E-4A3D-971A-66EFDB62CF81}" dt="2019-11-26T12:05:16.193" v="260" actId="20577"/>
        <pc:sldMkLst>
          <pc:docMk/>
          <pc:sldMk cId="3287800464" sldId="2076136443"/>
        </pc:sldMkLst>
        <pc:spChg chg="mod">
          <ac:chgData name="Manuela Pichler" userId="07a841c1-49c8-4352-a8c3-3a0d96cf9a08" providerId="ADAL" clId="{8B11B0DC-8D0E-4A3D-971A-66EFDB62CF81}" dt="2019-11-26T12:05:16.193" v="260" actId="20577"/>
          <ac:spMkLst>
            <pc:docMk/>
            <pc:sldMk cId="3287800464" sldId="2076136443"/>
            <ac:spMk id="3" creationId="{B5395C15-F2EF-4CC4-B756-CA0E67F9B1C0}"/>
          </ac:spMkLst>
        </pc:spChg>
      </pc:sldChg>
      <pc:sldChg chg="modSp">
        <pc:chgData name="Manuela Pichler" userId="07a841c1-49c8-4352-a8c3-3a0d96cf9a08" providerId="ADAL" clId="{8B11B0DC-8D0E-4A3D-971A-66EFDB62CF81}" dt="2019-11-26T12:06:40.978" v="364" actId="20577"/>
        <pc:sldMkLst>
          <pc:docMk/>
          <pc:sldMk cId="385829245" sldId="2076136445"/>
        </pc:sldMkLst>
        <pc:spChg chg="mod">
          <ac:chgData name="Manuela Pichler" userId="07a841c1-49c8-4352-a8c3-3a0d96cf9a08" providerId="ADAL" clId="{8B11B0DC-8D0E-4A3D-971A-66EFDB62CF81}" dt="2019-11-26T12:03:56.789" v="120" actId="20577"/>
          <ac:spMkLst>
            <pc:docMk/>
            <pc:sldMk cId="385829245" sldId="2076136445"/>
            <ac:spMk id="2" creationId="{48A6CF07-0638-482F-9B13-20D0043BD82E}"/>
          </ac:spMkLst>
        </pc:spChg>
        <pc:spChg chg="mod">
          <ac:chgData name="Manuela Pichler" userId="07a841c1-49c8-4352-a8c3-3a0d96cf9a08" providerId="ADAL" clId="{8B11B0DC-8D0E-4A3D-971A-66EFDB62CF81}" dt="2019-11-26T12:06:40.978" v="364" actId="20577"/>
          <ac:spMkLst>
            <pc:docMk/>
            <pc:sldMk cId="385829245" sldId="2076136445"/>
            <ac:spMk id="4" creationId="{FC93A8B2-26BB-4190-AC0B-B1F48AE61654}"/>
          </ac:spMkLst>
        </pc:spChg>
      </pc:sldChg>
      <pc:sldChg chg="modSp">
        <pc:chgData name="Manuela Pichler" userId="07a841c1-49c8-4352-a8c3-3a0d96cf9a08" providerId="ADAL" clId="{8B11B0DC-8D0E-4A3D-971A-66EFDB62CF81}" dt="2019-11-26T12:06:46.685" v="365"/>
        <pc:sldMkLst>
          <pc:docMk/>
          <pc:sldMk cId="143896393" sldId="2076136446"/>
        </pc:sldMkLst>
        <pc:spChg chg="mod">
          <ac:chgData name="Manuela Pichler" userId="07a841c1-49c8-4352-a8c3-3a0d96cf9a08" providerId="ADAL" clId="{8B11B0DC-8D0E-4A3D-971A-66EFDB62CF81}" dt="2019-11-26T12:06:46.685" v="365"/>
          <ac:spMkLst>
            <pc:docMk/>
            <pc:sldMk cId="143896393" sldId="2076136446"/>
            <ac:spMk id="4" creationId="{FC93A8B2-26BB-4190-AC0B-B1F48AE61654}"/>
          </ac:spMkLst>
        </pc:spChg>
      </pc:sldChg>
      <pc:sldChg chg="modSp">
        <pc:chgData name="Manuela Pichler" userId="07a841c1-49c8-4352-a8c3-3a0d96cf9a08" providerId="ADAL" clId="{8B11B0DC-8D0E-4A3D-971A-66EFDB62CF81}" dt="2019-11-26T12:02:41.973" v="29" actId="20577"/>
        <pc:sldMkLst>
          <pc:docMk/>
          <pc:sldMk cId="1292073334" sldId="2076136456"/>
        </pc:sldMkLst>
        <pc:spChg chg="mod">
          <ac:chgData name="Manuela Pichler" userId="07a841c1-49c8-4352-a8c3-3a0d96cf9a08" providerId="ADAL" clId="{8B11B0DC-8D0E-4A3D-971A-66EFDB62CF81}" dt="2019-11-26T12:02:35.783" v="14" actId="20577"/>
          <ac:spMkLst>
            <pc:docMk/>
            <pc:sldMk cId="1292073334" sldId="2076136456"/>
            <ac:spMk id="2" creationId="{7A736F34-5806-4D1F-9B4D-09C3A77F9A27}"/>
          </ac:spMkLst>
        </pc:spChg>
        <pc:graphicFrameChg chg="modGraphic">
          <ac:chgData name="Manuela Pichler" userId="07a841c1-49c8-4352-a8c3-3a0d96cf9a08" providerId="ADAL" clId="{8B11B0DC-8D0E-4A3D-971A-66EFDB62CF81}" dt="2019-11-26T12:02:41.973" v="29" actId="20577"/>
          <ac:graphicFrameMkLst>
            <pc:docMk/>
            <pc:sldMk cId="1292073334" sldId="2076136456"/>
            <ac:graphicFrameMk id="16" creationId="{F6030C14-2F25-417C-B2BD-B8F0AC832CB2}"/>
          </ac:graphicFrameMkLst>
        </pc:graphicFrameChg>
      </pc:sldChg>
      <pc:sldChg chg="modSp">
        <pc:chgData name="Manuela Pichler" userId="07a841c1-49c8-4352-a8c3-3a0d96cf9a08" providerId="ADAL" clId="{8B11B0DC-8D0E-4A3D-971A-66EFDB62CF81}" dt="2019-11-26T12:03:29.604" v="93" actId="20577"/>
        <pc:sldMkLst>
          <pc:docMk/>
          <pc:sldMk cId="2919105580" sldId="2076136457"/>
        </pc:sldMkLst>
        <pc:spChg chg="mod">
          <ac:chgData name="Manuela Pichler" userId="07a841c1-49c8-4352-a8c3-3a0d96cf9a08" providerId="ADAL" clId="{8B11B0DC-8D0E-4A3D-971A-66EFDB62CF81}" dt="2019-11-26T12:03:24.580" v="78" actId="20577"/>
          <ac:spMkLst>
            <pc:docMk/>
            <pc:sldMk cId="2919105580" sldId="2076136457"/>
            <ac:spMk id="2" creationId="{7A736F34-5806-4D1F-9B4D-09C3A77F9A27}"/>
          </ac:spMkLst>
        </pc:spChg>
        <pc:spChg chg="mod">
          <ac:chgData name="Manuela Pichler" userId="07a841c1-49c8-4352-a8c3-3a0d96cf9a08" providerId="ADAL" clId="{8B11B0DC-8D0E-4A3D-971A-66EFDB62CF81}" dt="2019-11-26T12:03:28.299" v="92" actId="20577"/>
          <ac:spMkLst>
            <pc:docMk/>
            <pc:sldMk cId="2919105580" sldId="2076136457"/>
            <ac:spMk id="14" creationId="{C2298151-B065-4D7D-901E-C8AE84B704F2}"/>
          </ac:spMkLst>
        </pc:spChg>
        <pc:spChg chg="mod">
          <ac:chgData name="Manuela Pichler" userId="07a841c1-49c8-4352-a8c3-3a0d96cf9a08" providerId="ADAL" clId="{8B11B0DC-8D0E-4A3D-971A-66EFDB62CF81}" dt="2019-11-26T12:03:29.604" v="93" actId="20577"/>
          <ac:spMkLst>
            <pc:docMk/>
            <pc:sldMk cId="2919105580" sldId="2076136457"/>
            <ac:spMk id="15" creationId="{6355D653-440E-4FF7-9264-E7A64AC0157C}"/>
          </ac:spMkLst>
        </pc:spChg>
      </pc:sldChg>
      <pc:sldChg chg="modSp">
        <pc:chgData name="Manuela Pichler" userId="07a841c1-49c8-4352-a8c3-3a0d96cf9a08" providerId="ADAL" clId="{8B11B0DC-8D0E-4A3D-971A-66EFDB62CF81}" dt="2019-11-26T12:05:41.892" v="288" actId="20577"/>
        <pc:sldMkLst>
          <pc:docMk/>
          <pc:sldMk cId="2904940427" sldId="2076136458"/>
        </pc:sldMkLst>
        <pc:graphicFrameChg chg="modGraphic">
          <ac:chgData name="Manuela Pichler" userId="07a841c1-49c8-4352-a8c3-3a0d96cf9a08" providerId="ADAL" clId="{8B11B0DC-8D0E-4A3D-971A-66EFDB62CF81}" dt="2019-11-26T12:05:41.892" v="288" actId="20577"/>
          <ac:graphicFrameMkLst>
            <pc:docMk/>
            <pc:sldMk cId="2904940427" sldId="2076136458"/>
            <ac:graphicFrameMk id="10" creationId="{42061396-E6D0-462E-92A9-EB2F3BD9BB28}"/>
          </ac:graphicFrameMkLst>
        </pc:graphicFrameChg>
      </pc:sldChg>
      <pc:sldChg chg="modSp modNotesTx">
        <pc:chgData name="Manuela Pichler" userId="07a841c1-49c8-4352-a8c3-3a0d96cf9a08" providerId="ADAL" clId="{8B11B0DC-8D0E-4A3D-971A-66EFDB62CF81}" dt="2019-11-26T12:14:04.744" v="477" actId="20577"/>
        <pc:sldMkLst>
          <pc:docMk/>
          <pc:sldMk cId="3038119671" sldId="2076136459"/>
        </pc:sldMkLst>
        <pc:spChg chg="mod">
          <ac:chgData name="Manuela Pichler" userId="07a841c1-49c8-4352-a8c3-3a0d96cf9a08" providerId="ADAL" clId="{8B11B0DC-8D0E-4A3D-971A-66EFDB62CF81}" dt="2019-11-26T12:03:05.605" v="48" actId="20577"/>
          <ac:spMkLst>
            <pc:docMk/>
            <pc:sldMk cId="3038119671" sldId="2076136459"/>
            <ac:spMk id="2" creationId="{7A736F34-5806-4D1F-9B4D-09C3A77F9A27}"/>
          </ac:spMkLst>
        </pc:spChg>
        <pc:spChg chg="mod">
          <ac:chgData name="Manuela Pichler" userId="07a841c1-49c8-4352-a8c3-3a0d96cf9a08" providerId="ADAL" clId="{8B11B0DC-8D0E-4A3D-971A-66EFDB62CF81}" dt="2019-11-26T12:03:09.530" v="62" actId="20577"/>
          <ac:spMkLst>
            <pc:docMk/>
            <pc:sldMk cId="3038119671" sldId="2076136459"/>
            <ac:spMk id="6" creationId="{C0D03107-8044-4041-9B92-066AC8A22134}"/>
          </ac:spMkLst>
        </pc:spChg>
        <pc:spChg chg="mod">
          <ac:chgData name="Manuela Pichler" userId="07a841c1-49c8-4352-a8c3-3a0d96cf9a08" providerId="ADAL" clId="{8B11B0DC-8D0E-4A3D-971A-66EFDB62CF81}" dt="2019-11-26T12:03:11.001" v="63" actId="20577"/>
          <ac:spMkLst>
            <pc:docMk/>
            <pc:sldMk cId="3038119671" sldId="2076136459"/>
            <ac:spMk id="7" creationId="{74A5AF3B-C166-4068-953D-62F9A8A06CAC}"/>
          </ac:spMkLst>
        </pc:spChg>
      </pc:sldChg>
    </pc:docChg>
  </pc:docChgLst>
  <pc:docChgLst>
    <pc:chgData name="Manuela Pichler" userId="07a841c1-49c8-4352-a8c3-3a0d96cf9a08" providerId="ADAL" clId="{A45404B9-8BA3-433C-BA4B-0923A71032E9}"/>
    <pc:docChg chg="custSel addSld delSld modSld modSection">
      <pc:chgData name="Manuela Pichler" userId="07a841c1-49c8-4352-a8c3-3a0d96cf9a08" providerId="ADAL" clId="{A45404B9-8BA3-433C-BA4B-0923A71032E9}" dt="2019-10-09T09:56:23.826" v="17" actId="47"/>
      <pc:docMkLst>
        <pc:docMk/>
      </pc:docMkLst>
      <pc:sldChg chg="addCm modCm">
        <pc:chgData name="Manuela Pichler" userId="07a841c1-49c8-4352-a8c3-3a0d96cf9a08" providerId="ADAL" clId="{A45404B9-8BA3-433C-BA4B-0923A71032E9}" dt="2019-10-08T15:58:49.567" v="5" actId="2056"/>
        <pc:sldMkLst>
          <pc:docMk/>
          <pc:sldMk cId="192328006" sldId="3853"/>
        </pc:sldMkLst>
      </pc:sldChg>
      <pc:sldChg chg="addCm modCm">
        <pc:chgData name="Manuela Pichler" userId="07a841c1-49c8-4352-a8c3-3a0d96cf9a08" providerId="ADAL" clId="{A45404B9-8BA3-433C-BA4B-0923A71032E9}" dt="2019-10-08T15:59:59.814" v="10" actId="2056"/>
        <pc:sldMkLst>
          <pc:docMk/>
          <pc:sldMk cId="2338889134" sldId="8715"/>
        </pc:sldMkLst>
      </pc:sldChg>
      <pc:sldChg chg="addCm delCm modCm">
        <pc:chgData name="Manuela Pichler" userId="07a841c1-49c8-4352-a8c3-3a0d96cf9a08" providerId="ADAL" clId="{A45404B9-8BA3-433C-BA4B-0923A71032E9}" dt="2019-10-08T15:59:31.982" v="8" actId="1592"/>
        <pc:sldMkLst>
          <pc:docMk/>
          <pc:sldMk cId="1931621074" sldId="8747"/>
        </pc:sldMkLst>
      </pc:sldChg>
      <pc:sldChg chg="add addCm modCm">
        <pc:chgData name="Manuela Pichler" userId="07a841c1-49c8-4352-a8c3-3a0d96cf9a08" providerId="ADAL" clId="{A45404B9-8BA3-433C-BA4B-0923A71032E9}" dt="2019-10-09T09:33:44.955" v="12" actId="2056"/>
        <pc:sldMkLst>
          <pc:docMk/>
          <pc:sldMk cId="1292073334" sldId="2076136456"/>
        </pc:sldMkLst>
      </pc:sldChg>
      <pc:sldChg chg="add">
        <pc:chgData name="Manuela Pichler" userId="07a841c1-49c8-4352-a8c3-3a0d96cf9a08" providerId="ADAL" clId="{A45404B9-8BA3-433C-BA4B-0923A71032E9}" dt="2019-10-08T15:56:59.609" v="0"/>
        <pc:sldMkLst>
          <pc:docMk/>
          <pc:sldMk cId="2919105580" sldId="2076136457"/>
        </pc:sldMkLst>
      </pc:sldChg>
      <pc:sldChg chg="modSp add">
        <pc:chgData name="Manuela Pichler" userId="07a841c1-49c8-4352-a8c3-3a0d96cf9a08" providerId="ADAL" clId="{A45404B9-8BA3-433C-BA4B-0923A71032E9}" dt="2019-10-08T15:57:30.919" v="2" actId="404"/>
        <pc:sldMkLst>
          <pc:docMk/>
          <pc:sldMk cId="2904940427" sldId="2076136458"/>
        </pc:sldMkLst>
        <pc:spChg chg="mod">
          <ac:chgData name="Manuela Pichler" userId="07a841c1-49c8-4352-a8c3-3a0d96cf9a08" providerId="ADAL" clId="{A45404B9-8BA3-433C-BA4B-0923A71032E9}" dt="2019-10-08T15:57:30.919" v="2" actId="404"/>
          <ac:spMkLst>
            <pc:docMk/>
            <pc:sldMk cId="2904940427" sldId="2076136458"/>
            <ac:spMk id="3" creationId="{C66774C2-F834-42E5-9120-25D7ACA66DA8}"/>
          </ac:spMkLst>
        </pc:spChg>
      </pc:sldChg>
      <pc:sldChg chg="add">
        <pc:chgData name="Manuela Pichler" userId="07a841c1-49c8-4352-a8c3-3a0d96cf9a08" providerId="ADAL" clId="{A45404B9-8BA3-433C-BA4B-0923A71032E9}" dt="2019-10-08T15:56:59.609" v="0"/>
        <pc:sldMkLst>
          <pc:docMk/>
          <pc:sldMk cId="3038119671" sldId="2076136459"/>
        </pc:sldMkLst>
      </pc:sldChg>
      <pc:sldMasterChg chg="delSldLayout">
        <pc:chgData name="Manuela Pichler" userId="07a841c1-49c8-4352-a8c3-3a0d96cf9a08" providerId="ADAL" clId="{A45404B9-8BA3-433C-BA4B-0923A71032E9}" dt="2019-10-09T09:56:23.826" v="17" actId="47"/>
        <pc:sldMasterMkLst>
          <pc:docMk/>
          <pc:sldMasterMk cId="2644651193" sldId="2147483744"/>
        </pc:sldMasterMkLst>
      </pc:sldMasterChg>
    </pc:docChg>
  </pc:docChgLst>
  <pc:docChgLst>
    <pc:chgData name="Manuela Pichler" userId="S::mapichle@microsoft.com::07a841c1-49c8-4352-a8c3-3a0d96cf9a08" providerId="AD" clId="Web-{BC3AAFDD-64BB-4C68-AC26-A5E1C283D935}"/>
    <pc:docChg chg="modSld">
      <pc:chgData name="Manuela Pichler" userId="S::mapichle@microsoft.com::07a841c1-49c8-4352-a8c3-3a0d96cf9a08" providerId="AD" clId="Web-{BC3AAFDD-64BB-4C68-AC26-A5E1C283D935}" dt="2019-10-16T10:13:26.877" v="3" actId="20577"/>
      <pc:docMkLst>
        <pc:docMk/>
      </pc:docMkLst>
      <pc:sldChg chg="modSp">
        <pc:chgData name="Manuela Pichler" userId="S::mapichle@microsoft.com::07a841c1-49c8-4352-a8c3-3a0d96cf9a08" providerId="AD" clId="Web-{BC3AAFDD-64BB-4C68-AC26-A5E1C283D935}" dt="2019-10-16T10:13:24.408" v="2" actId="20577"/>
        <pc:sldMkLst>
          <pc:docMk/>
          <pc:sldMk cId="1292073334" sldId="2076136456"/>
        </pc:sldMkLst>
        <pc:spChg chg="mod">
          <ac:chgData name="Manuela Pichler" userId="S::mapichle@microsoft.com::07a841c1-49c8-4352-a8c3-3a0d96cf9a08" providerId="AD" clId="Web-{BC3AAFDD-64BB-4C68-AC26-A5E1C283D935}" dt="2019-10-16T10:13:24.408" v="2" actId="20577"/>
          <ac:spMkLst>
            <pc:docMk/>
            <pc:sldMk cId="1292073334" sldId="2076136456"/>
            <ac:spMk id="12" creationId="{920147E9-C04F-4CDA-869C-B866D9F88CB8}"/>
          </ac:spMkLst>
        </pc:spChg>
      </pc:sldChg>
      <pc:sldChg chg="modSp">
        <pc:chgData name="Manuela Pichler" userId="S::mapichle@microsoft.com::07a841c1-49c8-4352-a8c3-3a0d96cf9a08" providerId="AD" clId="Web-{BC3AAFDD-64BB-4C68-AC26-A5E1C283D935}" dt="2019-10-16T10:13:26.877" v="3" actId="20577"/>
        <pc:sldMkLst>
          <pc:docMk/>
          <pc:sldMk cId="3038119671" sldId="2076136459"/>
        </pc:sldMkLst>
        <pc:spChg chg="mod">
          <ac:chgData name="Manuela Pichler" userId="S::mapichle@microsoft.com::07a841c1-49c8-4352-a8c3-3a0d96cf9a08" providerId="AD" clId="Web-{BC3AAFDD-64BB-4C68-AC26-A5E1C283D935}" dt="2019-10-16T10:13:26.877" v="3" actId="20577"/>
          <ac:spMkLst>
            <pc:docMk/>
            <pc:sldMk cId="3038119671" sldId="2076136459"/>
            <ac:spMk id="12" creationId="{920147E9-C04F-4CDA-869C-B866D9F88CB8}"/>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8" dt="2020-06-24T15:41:02.305" idx="4">
    <p:pos x="5410" y="0"/>
    <p:text>if we keep this slide, can we get new screen image?  this is dated more than a year ago</p:text>
    <p:extLst>
      <p:ext uri="{C676402C-5697-4E1C-873F-D02D1690AC5C}">
        <p15:threadingInfo xmlns:p15="http://schemas.microsoft.com/office/powerpoint/2012/main" timeZoneBias="3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8" dt="2020-06-24T15:41:32.651" idx="5">
    <p:pos x="5410" y="0"/>
    <p:text>if we keep this slide, can we get new screen image?  this is dated more than a year ago</p:text>
    <p:extLst>
      <p:ext uri="{C676402C-5697-4E1C-873F-D02D1690AC5C}">
        <p15:threadingInfo xmlns:p15="http://schemas.microsoft.com/office/powerpoint/2012/main" timeZoneBias="3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8" dt="2020-06-24T15:41:41.844" idx="6">
    <p:pos x="5356" y="0"/>
    <p:text>if we keep this slide, can we get new screen image?  this is dated more than a year ago</p:text>
    <p:extLst>
      <p:ext uri="{C676402C-5697-4E1C-873F-D02D1690AC5C}">
        <p15:threadingInfo xmlns:p15="http://schemas.microsoft.com/office/powerpoint/2012/main" timeZoneBias="3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8" dt="2020-06-24T15:41:51.960" idx="7">
    <p:pos x="5760" y="1620"/>
    <p:text/>
    <p:extLst>
      <p:ext uri="{C676402C-5697-4E1C-873F-D02D1690AC5C}">
        <p15:threadingInfo xmlns:p15="http://schemas.microsoft.com/office/powerpoint/2012/main" timeZoneBias="360"/>
      </p:ext>
    </p:extLst>
  </p:cm>
</p:cmLst>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0_1" csCatId="mainScheme" phldr="1"/>
      <dgm:spPr/>
    </dgm:pt>
    <dgm:pt modelId="{ECE2B6BF-34D3-4AD5-A7DE-60DBDB84BEB0}">
      <dgm:prSet phldrT="[Text]" custT="1"/>
      <dgm:spPr>
        <a:solidFill>
          <a:srgbClr val="0071BC"/>
        </a:solidFill>
      </dgm:spPr>
      <dgm:t>
        <a:bodyPr/>
        <a:lstStyle/>
        <a:p>
          <a:r>
            <a:rPr lang="en-US" sz="1400" dirty="0">
              <a:solidFill>
                <a:schemeClr val="bg1"/>
              </a:solidFill>
            </a:rPr>
            <a:t>1. Secure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rgbClr val="0071BC"/>
        </a:solidFill>
      </dgm:spPr>
      <dgm:t>
        <a:bodyPr/>
        <a:lstStyle/>
        <a:p>
          <a:r>
            <a:rPr lang="en-US" sz="1400" dirty="0">
              <a:solidFill>
                <a:schemeClr val="bg1"/>
              </a:solidFill>
            </a:rPr>
            <a:t>2. Monitor</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1">
            <a:lumMod val="50000"/>
          </a:schemeClr>
        </a:solidFill>
      </dgm:spPr>
      <dgm:t>
        <a:bodyPr/>
        <a:lstStyle/>
        <a:p>
          <a:r>
            <a:rPr lang="en-US" sz="1400" dirty="0">
              <a:solidFill>
                <a:schemeClr val="bg1"/>
              </a:solidFill>
            </a:rPr>
            <a:t>3. Alert and Action</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D997DA86-F3F1-4960-ADAB-5701E94D677F}">
      <dgm:prSet phldrT="[Text]" custT="1"/>
      <dgm:spPr>
        <a:solidFill>
          <a:schemeClr val="accent1">
            <a:lumMod val="50000"/>
          </a:schemeClr>
        </a:solidFill>
      </dgm:spPr>
      <dgm:t>
        <a:bodyPr/>
        <a:lstStyle/>
        <a:p>
          <a:r>
            <a:rPr lang="en-US" sz="1400" dirty="0">
              <a:solidFill>
                <a:schemeClr val="bg1"/>
              </a:solidFill>
            </a:rPr>
            <a:t>4. Deploy</a:t>
          </a:r>
        </a:p>
      </dgm:t>
    </dgm:pt>
    <dgm:pt modelId="{2902BDAD-E6C6-4168-9FB5-E35A8A990D13}" type="parTrans" cxnId="{5737477D-BAE9-40FC-9A38-A1305348B1D8}">
      <dgm:prSet/>
      <dgm:spPr/>
      <dgm:t>
        <a:bodyPr/>
        <a:lstStyle/>
        <a:p>
          <a:endParaRPr lang="en-US" sz="1050"/>
        </a:p>
      </dgm:t>
    </dgm:pt>
    <dgm:pt modelId="{EC44A3D5-B677-4D86-A923-0DF1F7C444BD}" type="sibTrans" cxnId="{5737477D-BAE9-40FC-9A38-A1305348B1D8}">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4">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4">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4">
        <dgm:presLayoutVars>
          <dgm:chMax val="0"/>
          <dgm:chPref val="0"/>
          <dgm:bulletEnabled val="1"/>
        </dgm:presLayoutVars>
      </dgm:prSet>
      <dgm:spPr/>
    </dgm:pt>
    <dgm:pt modelId="{7C8C62E6-4C2F-43F1-B5DD-D018E7445CB0}" type="pres">
      <dgm:prSet presAssocID="{FF856D35-181A-43E9-A907-FE2AC704D198}" presName="parTxOnlySpace" presStyleCnt="0"/>
      <dgm:spPr/>
    </dgm:pt>
    <dgm:pt modelId="{64A210BB-6EED-4293-A1F1-DDC7312CA022}" type="pres">
      <dgm:prSet presAssocID="{D997DA86-F3F1-4960-ADAB-5701E94D677F}" presName="parTxOnly" presStyleLbl="node1" presStyleIdx="3" presStyleCnt="4" custLinFactNeighborX="1718" custLinFactNeighborY="1159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5737477D-BAE9-40FC-9A38-A1305348B1D8}" srcId="{C39CB073-358F-4B60-B5AA-DF4EBBAA942D}" destId="{D997DA86-F3F1-4960-ADAB-5701E94D677F}" srcOrd="3" destOrd="0" parTransId="{2902BDAD-E6C6-4168-9FB5-E35A8A990D13}" sibTransId="{EC44A3D5-B677-4D86-A923-0DF1F7C444BD}"/>
    <dgm:cxn modelId="{B78E7091-27C4-4753-9DF7-8876F2DB6AF7}" srcId="{C39CB073-358F-4B60-B5AA-DF4EBBAA942D}" destId="{ECE2B6BF-34D3-4AD5-A7DE-60DBDB84BEB0}" srcOrd="0" destOrd="0" parTransId="{C500EBC5-F925-415F-940C-C83EE9ECB77D}" sibTransId="{2D154C83-AB22-426E-B580-7535E45B0977}"/>
    <dgm:cxn modelId="{4DF951F9-C29F-43D1-8C82-5C2586897713}" type="presOf" srcId="{D997DA86-F3F1-4960-ADAB-5701E94D677F}" destId="{64A210BB-6EED-4293-A1F1-DDC7312CA022}" srcOrd="0" destOrd="0" presId="urn:microsoft.com/office/officeart/2005/8/layout/chevron1"/>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 modelId="{3E60C8EB-F584-4AF6-BFF2-BDC07E674E13}" type="presParOf" srcId="{2F73842B-D9D0-4058-8789-5A88DE8B7A93}" destId="{7C8C62E6-4C2F-43F1-B5DD-D018E7445CB0}" srcOrd="5" destOrd="0" presId="urn:microsoft.com/office/officeart/2005/8/layout/chevron1"/>
    <dgm:cxn modelId="{7E487E26-473D-47C7-A29E-5B8CCB0679C9}" type="presParOf" srcId="{2F73842B-D9D0-4058-8789-5A88DE8B7A93}" destId="{64A210BB-6EED-4293-A1F1-DDC7312CA022}" srcOrd="6"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0_1" csCatId="mainScheme" phldr="1"/>
      <dgm:spPr/>
    </dgm:pt>
    <dgm:pt modelId="{ECE2B6BF-34D3-4AD5-A7DE-60DBDB84BEB0}">
      <dgm:prSet phldrT="[Text]" custT="1"/>
      <dgm:spPr>
        <a:solidFill>
          <a:schemeClr val="accent1">
            <a:lumMod val="50000"/>
          </a:schemeClr>
        </a:solidFill>
      </dgm:spPr>
      <dgm:t>
        <a:bodyPr/>
        <a:lstStyle/>
        <a:p>
          <a:r>
            <a:rPr lang="en-US" sz="1400" dirty="0">
              <a:solidFill>
                <a:schemeClr val="bg1"/>
              </a:solidFill>
            </a:rPr>
            <a:t>5. Nurture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chemeClr val="accent1">
            <a:lumMod val="50000"/>
          </a:schemeClr>
        </a:solidFill>
      </dgm:spPr>
      <dgm:t>
        <a:bodyPr/>
        <a:lstStyle/>
        <a:p>
          <a:r>
            <a:rPr lang="en-US" sz="1400" dirty="0">
              <a:solidFill>
                <a:schemeClr val="bg1"/>
              </a:solidFill>
            </a:rPr>
            <a:t>6. Infrastructure</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1">
            <a:lumMod val="50000"/>
          </a:schemeClr>
        </a:solidFill>
      </dgm:spPr>
      <dgm:t>
        <a:bodyPr/>
        <a:lstStyle/>
        <a:p>
          <a:r>
            <a:rPr lang="en-US" sz="1400" dirty="0">
              <a:solidFill>
                <a:schemeClr val="bg1"/>
              </a:solidFill>
            </a:rPr>
            <a:t>7. Support</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3" custLinFactNeighborX="-30937" custLinFactNeighborY="-8502">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3">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B78E7091-27C4-4753-9DF7-8876F2DB6AF7}" srcId="{C39CB073-358F-4B60-B5AA-DF4EBBAA942D}" destId="{ECE2B6BF-34D3-4AD5-A7DE-60DBDB84BEB0}" srcOrd="0" destOrd="0" parTransId="{C500EBC5-F925-415F-940C-C83EE9ECB77D}" sibTransId="{2D154C83-AB22-426E-B580-7535E45B0977}"/>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3_2" csCatId="accent3" phldr="1"/>
      <dgm:spPr/>
    </dgm:pt>
    <dgm:pt modelId="{ECE2B6BF-34D3-4AD5-A7DE-60DBDB84BEB0}">
      <dgm:prSet phldrT="[Text]" custT="1"/>
      <dgm:spPr>
        <a:solidFill>
          <a:srgbClr val="0071BC"/>
        </a:solidFill>
      </dgm:spPr>
      <dgm:t>
        <a:bodyPr/>
        <a:lstStyle/>
        <a:p>
          <a:r>
            <a:rPr lang="en-US" sz="1400" b="0" dirty="0"/>
            <a:t>1. Secure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rgbClr val="0071BC"/>
        </a:solidFill>
      </dgm:spPr>
      <dgm:t>
        <a:bodyPr/>
        <a:lstStyle/>
        <a:p>
          <a:r>
            <a:rPr lang="en-US" sz="1400" b="0" dirty="0"/>
            <a:t>2. Monitor</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2"/>
        </a:solidFill>
      </dgm:spPr>
      <dgm:t>
        <a:bodyPr/>
        <a:lstStyle/>
        <a:p>
          <a:r>
            <a:rPr lang="en-US" sz="1400" b="0" dirty="0"/>
            <a:t>3. Alert and Action</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D997DA86-F3F1-4960-ADAB-5701E94D677F}">
      <dgm:prSet phldrT="[Text]" custT="1"/>
      <dgm:spPr>
        <a:solidFill>
          <a:schemeClr val="accent2"/>
        </a:solidFill>
      </dgm:spPr>
      <dgm:t>
        <a:bodyPr/>
        <a:lstStyle/>
        <a:p>
          <a:r>
            <a:rPr lang="en-US" sz="1400" b="0" dirty="0"/>
            <a:t>4. Deploy</a:t>
          </a:r>
        </a:p>
      </dgm:t>
    </dgm:pt>
    <dgm:pt modelId="{2902BDAD-E6C6-4168-9FB5-E35A8A990D13}" type="parTrans" cxnId="{5737477D-BAE9-40FC-9A38-A1305348B1D8}">
      <dgm:prSet/>
      <dgm:spPr/>
      <dgm:t>
        <a:bodyPr/>
        <a:lstStyle/>
        <a:p>
          <a:endParaRPr lang="en-US" sz="1050"/>
        </a:p>
      </dgm:t>
    </dgm:pt>
    <dgm:pt modelId="{EC44A3D5-B677-4D86-A923-0DF1F7C444BD}" type="sibTrans" cxnId="{5737477D-BAE9-40FC-9A38-A1305348B1D8}">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4">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4">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4">
        <dgm:presLayoutVars>
          <dgm:chMax val="0"/>
          <dgm:chPref val="0"/>
          <dgm:bulletEnabled val="1"/>
        </dgm:presLayoutVars>
      </dgm:prSet>
      <dgm:spPr/>
    </dgm:pt>
    <dgm:pt modelId="{7C8C62E6-4C2F-43F1-B5DD-D018E7445CB0}" type="pres">
      <dgm:prSet presAssocID="{FF856D35-181A-43E9-A907-FE2AC704D198}" presName="parTxOnlySpace" presStyleCnt="0"/>
      <dgm:spPr/>
    </dgm:pt>
    <dgm:pt modelId="{64A210BB-6EED-4293-A1F1-DDC7312CA022}" type="pres">
      <dgm:prSet presAssocID="{D997DA86-F3F1-4960-ADAB-5701E94D677F}" presName="parTxOnly" presStyleLbl="node1" presStyleIdx="3" presStyleCnt="4" custLinFactNeighborX="1718" custLinFactNeighborY="1159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5737477D-BAE9-40FC-9A38-A1305348B1D8}" srcId="{C39CB073-358F-4B60-B5AA-DF4EBBAA942D}" destId="{D997DA86-F3F1-4960-ADAB-5701E94D677F}" srcOrd="3" destOrd="0" parTransId="{2902BDAD-E6C6-4168-9FB5-E35A8A990D13}" sibTransId="{EC44A3D5-B677-4D86-A923-0DF1F7C444BD}"/>
    <dgm:cxn modelId="{B78E7091-27C4-4753-9DF7-8876F2DB6AF7}" srcId="{C39CB073-358F-4B60-B5AA-DF4EBBAA942D}" destId="{ECE2B6BF-34D3-4AD5-A7DE-60DBDB84BEB0}" srcOrd="0" destOrd="0" parTransId="{C500EBC5-F925-415F-940C-C83EE9ECB77D}" sibTransId="{2D154C83-AB22-426E-B580-7535E45B0977}"/>
    <dgm:cxn modelId="{4DF951F9-C29F-43D1-8C82-5C2586897713}" type="presOf" srcId="{D997DA86-F3F1-4960-ADAB-5701E94D677F}" destId="{64A210BB-6EED-4293-A1F1-DDC7312CA022}" srcOrd="0" destOrd="0" presId="urn:microsoft.com/office/officeart/2005/8/layout/chevron1"/>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 modelId="{3E60C8EB-F584-4AF6-BFF2-BDC07E674E13}" type="presParOf" srcId="{2F73842B-D9D0-4058-8789-5A88DE8B7A93}" destId="{7C8C62E6-4C2F-43F1-B5DD-D018E7445CB0}" srcOrd="5" destOrd="0" presId="urn:microsoft.com/office/officeart/2005/8/layout/chevron1"/>
    <dgm:cxn modelId="{7E487E26-473D-47C7-A29E-5B8CCB0679C9}" type="presParOf" srcId="{2F73842B-D9D0-4058-8789-5A88DE8B7A93}" destId="{64A210BB-6EED-4293-A1F1-DDC7312CA022}" srcOrd="6"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3_2" csCatId="accent3" phldr="1"/>
      <dgm:spPr/>
    </dgm:pt>
    <dgm:pt modelId="{ECE2B6BF-34D3-4AD5-A7DE-60DBDB84BEB0}">
      <dgm:prSet phldrT="[Text]" custT="1"/>
      <dgm:spPr>
        <a:solidFill>
          <a:srgbClr val="0071BC"/>
        </a:solidFill>
      </dgm:spPr>
      <dgm:t>
        <a:bodyPr/>
        <a:lstStyle/>
        <a:p>
          <a:r>
            <a:rPr lang="en-US" sz="1400" b="0" dirty="0"/>
            <a:t>1. Secure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rgbClr val="0071BC"/>
        </a:solidFill>
      </dgm:spPr>
      <dgm:t>
        <a:bodyPr/>
        <a:lstStyle/>
        <a:p>
          <a:r>
            <a:rPr lang="en-US" sz="1400" b="0" dirty="0"/>
            <a:t>2. Monitor</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2"/>
        </a:solidFill>
      </dgm:spPr>
      <dgm:t>
        <a:bodyPr/>
        <a:lstStyle/>
        <a:p>
          <a:r>
            <a:rPr lang="en-US" sz="1400" b="0" dirty="0"/>
            <a:t>3. Alert and Action</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D997DA86-F3F1-4960-ADAB-5701E94D677F}">
      <dgm:prSet phldrT="[Text]" custT="1"/>
      <dgm:spPr>
        <a:solidFill>
          <a:schemeClr val="accent2"/>
        </a:solidFill>
      </dgm:spPr>
      <dgm:t>
        <a:bodyPr/>
        <a:lstStyle/>
        <a:p>
          <a:r>
            <a:rPr lang="en-US" sz="1400" b="0" dirty="0"/>
            <a:t>4. Deploy</a:t>
          </a:r>
        </a:p>
      </dgm:t>
    </dgm:pt>
    <dgm:pt modelId="{2902BDAD-E6C6-4168-9FB5-E35A8A990D13}" type="parTrans" cxnId="{5737477D-BAE9-40FC-9A38-A1305348B1D8}">
      <dgm:prSet/>
      <dgm:spPr/>
      <dgm:t>
        <a:bodyPr/>
        <a:lstStyle/>
        <a:p>
          <a:endParaRPr lang="en-US" sz="1050"/>
        </a:p>
      </dgm:t>
    </dgm:pt>
    <dgm:pt modelId="{EC44A3D5-B677-4D86-A923-0DF1F7C444BD}" type="sibTrans" cxnId="{5737477D-BAE9-40FC-9A38-A1305348B1D8}">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4">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4">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4">
        <dgm:presLayoutVars>
          <dgm:chMax val="0"/>
          <dgm:chPref val="0"/>
          <dgm:bulletEnabled val="1"/>
        </dgm:presLayoutVars>
      </dgm:prSet>
      <dgm:spPr/>
    </dgm:pt>
    <dgm:pt modelId="{7C8C62E6-4C2F-43F1-B5DD-D018E7445CB0}" type="pres">
      <dgm:prSet presAssocID="{FF856D35-181A-43E9-A907-FE2AC704D198}" presName="parTxOnlySpace" presStyleCnt="0"/>
      <dgm:spPr/>
    </dgm:pt>
    <dgm:pt modelId="{64A210BB-6EED-4293-A1F1-DDC7312CA022}" type="pres">
      <dgm:prSet presAssocID="{D997DA86-F3F1-4960-ADAB-5701E94D677F}" presName="parTxOnly" presStyleLbl="node1" presStyleIdx="3" presStyleCnt="4" custLinFactNeighborX="1718" custLinFactNeighborY="1159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5737477D-BAE9-40FC-9A38-A1305348B1D8}" srcId="{C39CB073-358F-4B60-B5AA-DF4EBBAA942D}" destId="{D997DA86-F3F1-4960-ADAB-5701E94D677F}" srcOrd="3" destOrd="0" parTransId="{2902BDAD-E6C6-4168-9FB5-E35A8A990D13}" sibTransId="{EC44A3D5-B677-4D86-A923-0DF1F7C444BD}"/>
    <dgm:cxn modelId="{B78E7091-27C4-4753-9DF7-8876F2DB6AF7}" srcId="{C39CB073-358F-4B60-B5AA-DF4EBBAA942D}" destId="{ECE2B6BF-34D3-4AD5-A7DE-60DBDB84BEB0}" srcOrd="0" destOrd="0" parTransId="{C500EBC5-F925-415F-940C-C83EE9ECB77D}" sibTransId="{2D154C83-AB22-426E-B580-7535E45B0977}"/>
    <dgm:cxn modelId="{4DF951F9-C29F-43D1-8C82-5C2586897713}" type="presOf" srcId="{D997DA86-F3F1-4960-ADAB-5701E94D677F}" destId="{64A210BB-6EED-4293-A1F1-DDC7312CA022}" srcOrd="0" destOrd="0" presId="urn:microsoft.com/office/officeart/2005/8/layout/chevron1"/>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 modelId="{3E60C8EB-F584-4AF6-BFF2-BDC07E674E13}" type="presParOf" srcId="{2F73842B-D9D0-4058-8789-5A88DE8B7A93}" destId="{7C8C62E6-4C2F-43F1-B5DD-D018E7445CB0}" srcOrd="5" destOrd="0" presId="urn:microsoft.com/office/officeart/2005/8/layout/chevron1"/>
    <dgm:cxn modelId="{7E487E26-473D-47C7-A29E-5B8CCB0679C9}" type="presParOf" srcId="{2F73842B-D9D0-4058-8789-5A88DE8B7A93}" destId="{64A210BB-6EED-4293-A1F1-DDC7312CA022}" srcOrd="6"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3278" y="0"/>
          <a:ext cx="1908406" cy="501316"/>
        </a:xfrm>
        <a:prstGeom prst="chevron">
          <a:avLst/>
        </a:prstGeom>
        <a:solidFill>
          <a:srgbClr val="0071BC"/>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1. Secure</a:t>
          </a:r>
        </a:p>
      </dsp:txBody>
      <dsp:txXfrm>
        <a:off x="253936" y="0"/>
        <a:ext cx="1407090" cy="501316"/>
      </dsp:txXfrm>
    </dsp:sp>
    <dsp:sp modelId="{782221C6-1BC7-4268-8008-6F7806055A7E}">
      <dsp:nvSpPr>
        <dsp:cNvPr id="0" name=""/>
        <dsp:cNvSpPr/>
      </dsp:nvSpPr>
      <dsp:spPr>
        <a:xfrm>
          <a:off x="1720844" y="0"/>
          <a:ext cx="1908406" cy="501316"/>
        </a:xfrm>
        <a:prstGeom prst="chevron">
          <a:avLst/>
        </a:prstGeom>
        <a:solidFill>
          <a:srgbClr val="0071BC"/>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2. Monitor</a:t>
          </a:r>
        </a:p>
      </dsp:txBody>
      <dsp:txXfrm>
        <a:off x="1971502" y="0"/>
        <a:ext cx="1407090" cy="501316"/>
      </dsp:txXfrm>
    </dsp:sp>
    <dsp:sp modelId="{55C41176-0155-4D93-8322-CE84F636E104}">
      <dsp:nvSpPr>
        <dsp:cNvPr id="0" name=""/>
        <dsp:cNvSpPr/>
      </dsp:nvSpPr>
      <dsp:spPr>
        <a:xfrm>
          <a:off x="3438410" y="0"/>
          <a:ext cx="1908406" cy="501316"/>
        </a:xfrm>
        <a:prstGeom prst="chevron">
          <a:avLst/>
        </a:prstGeom>
        <a:solidFill>
          <a:schemeClr val="accent1">
            <a:lumMod val="5000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3. Alert and Action</a:t>
          </a:r>
        </a:p>
      </dsp:txBody>
      <dsp:txXfrm>
        <a:off x="3689068" y="0"/>
        <a:ext cx="1407090" cy="501316"/>
      </dsp:txXfrm>
    </dsp:sp>
    <dsp:sp modelId="{64A210BB-6EED-4293-A1F1-DDC7312CA022}">
      <dsp:nvSpPr>
        <dsp:cNvPr id="0" name=""/>
        <dsp:cNvSpPr/>
      </dsp:nvSpPr>
      <dsp:spPr>
        <a:xfrm>
          <a:off x="5159254" y="0"/>
          <a:ext cx="1908406" cy="501316"/>
        </a:xfrm>
        <a:prstGeom prst="chevron">
          <a:avLst/>
        </a:prstGeom>
        <a:solidFill>
          <a:schemeClr val="accent1">
            <a:lumMod val="5000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4. Deploy</a:t>
          </a:r>
        </a:p>
      </dsp:txBody>
      <dsp:txXfrm>
        <a:off x="5409912" y="0"/>
        <a:ext cx="1407090" cy="5013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0" y="0"/>
          <a:ext cx="1922478" cy="501316"/>
        </a:xfrm>
        <a:prstGeom prst="chevron">
          <a:avLst/>
        </a:prstGeom>
        <a:solidFill>
          <a:schemeClr val="accent1">
            <a:lumMod val="5000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5. Nurture</a:t>
          </a:r>
        </a:p>
      </dsp:txBody>
      <dsp:txXfrm>
        <a:off x="250658" y="0"/>
        <a:ext cx="1421162" cy="501316"/>
      </dsp:txXfrm>
    </dsp:sp>
    <dsp:sp modelId="{782221C6-1BC7-4268-8008-6F7806055A7E}">
      <dsp:nvSpPr>
        <dsp:cNvPr id="0" name=""/>
        <dsp:cNvSpPr/>
      </dsp:nvSpPr>
      <dsp:spPr>
        <a:xfrm>
          <a:off x="1731808" y="0"/>
          <a:ext cx="1922478" cy="501316"/>
        </a:xfrm>
        <a:prstGeom prst="chevron">
          <a:avLst/>
        </a:prstGeom>
        <a:solidFill>
          <a:schemeClr val="accent1">
            <a:lumMod val="5000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6. Infrastructure</a:t>
          </a:r>
        </a:p>
      </dsp:txBody>
      <dsp:txXfrm>
        <a:off x="1982466" y="0"/>
        <a:ext cx="1421162" cy="501316"/>
      </dsp:txXfrm>
    </dsp:sp>
    <dsp:sp modelId="{55C41176-0155-4D93-8322-CE84F636E104}">
      <dsp:nvSpPr>
        <dsp:cNvPr id="0" name=""/>
        <dsp:cNvSpPr/>
      </dsp:nvSpPr>
      <dsp:spPr>
        <a:xfrm>
          <a:off x="3462038" y="0"/>
          <a:ext cx="1922478" cy="501316"/>
        </a:xfrm>
        <a:prstGeom prst="chevron">
          <a:avLst/>
        </a:prstGeom>
        <a:solidFill>
          <a:schemeClr val="accent1">
            <a:lumMod val="5000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7. Support</a:t>
          </a:r>
        </a:p>
      </dsp:txBody>
      <dsp:txXfrm>
        <a:off x="3712696" y="0"/>
        <a:ext cx="1421162" cy="5013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3916" y="0"/>
          <a:ext cx="2280059" cy="501316"/>
        </a:xfrm>
        <a:prstGeom prst="chevron">
          <a:avLst/>
        </a:prstGeom>
        <a:solidFill>
          <a:srgbClr val="0071BC"/>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kern="1200" dirty="0"/>
            <a:t>1. Secure</a:t>
          </a:r>
        </a:p>
      </dsp:txBody>
      <dsp:txXfrm>
        <a:off x="254574" y="0"/>
        <a:ext cx="1778743" cy="501316"/>
      </dsp:txXfrm>
    </dsp:sp>
    <dsp:sp modelId="{782221C6-1BC7-4268-8008-6F7806055A7E}">
      <dsp:nvSpPr>
        <dsp:cNvPr id="0" name=""/>
        <dsp:cNvSpPr/>
      </dsp:nvSpPr>
      <dsp:spPr>
        <a:xfrm>
          <a:off x="2055970" y="0"/>
          <a:ext cx="2280059" cy="501316"/>
        </a:xfrm>
        <a:prstGeom prst="chevron">
          <a:avLst/>
        </a:prstGeom>
        <a:solidFill>
          <a:srgbClr val="0071BC"/>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kern="1200" dirty="0"/>
            <a:t>2. Monitor</a:t>
          </a:r>
        </a:p>
      </dsp:txBody>
      <dsp:txXfrm>
        <a:off x="2306628" y="0"/>
        <a:ext cx="1778743" cy="501316"/>
      </dsp:txXfrm>
    </dsp:sp>
    <dsp:sp modelId="{55C41176-0155-4D93-8322-CE84F636E104}">
      <dsp:nvSpPr>
        <dsp:cNvPr id="0" name=""/>
        <dsp:cNvSpPr/>
      </dsp:nvSpPr>
      <dsp:spPr>
        <a:xfrm>
          <a:off x="4108024" y="0"/>
          <a:ext cx="2280059" cy="501316"/>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kern="1200" dirty="0"/>
            <a:t>3. Alert and Action</a:t>
          </a:r>
        </a:p>
      </dsp:txBody>
      <dsp:txXfrm>
        <a:off x="4358682" y="0"/>
        <a:ext cx="1778743" cy="501316"/>
      </dsp:txXfrm>
    </dsp:sp>
    <dsp:sp modelId="{64A210BB-6EED-4293-A1F1-DDC7312CA022}">
      <dsp:nvSpPr>
        <dsp:cNvPr id="0" name=""/>
        <dsp:cNvSpPr/>
      </dsp:nvSpPr>
      <dsp:spPr>
        <a:xfrm>
          <a:off x="6163994" y="0"/>
          <a:ext cx="2280059" cy="501316"/>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kern="1200" dirty="0"/>
            <a:t>4. Deploy</a:t>
          </a:r>
        </a:p>
      </dsp:txBody>
      <dsp:txXfrm>
        <a:off x="6414652" y="0"/>
        <a:ext cx="1778743" cy="5013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3278" y="0"/>
          <a:ext cx="1908406" cy="501316"/>
        </a:xfrm>
        <a:prstGeom prst="chevron">
          <a:avLst/>
        </a:prstGeom>
        <a:solidFill>
          <a:srgbClr val="0071BC"/>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kern="1200" dirty="0"/>
            <a:t>1. Secure</a:t>
          </a:r>
        </a:p>
      </dsp:txBody>
      <dsp:txXfrm>
        <a:off x="253936" y="0"/>
        <a:ext cx="1407090" cy="501316"/>
      </dsp:txXfrm>
    </dsp:sp>
    <dsp:sp modelId="{782221C6-1BC7-4268-8008-6F7806055A7E}">
      <dsp:nvSpPr>
        <dsp:cNvPr id="0" name=""/>
        <dsp:cNvSpPr/>
      </dsp:nvSpPr>
      <dsp:spPr>
        <a:xfrm>
          <a:off x="1720844" y="0"/>
          <a:ext cx="1908406" cy="501316"/>
        </a:xfrm>
        <a:prstGeom prst="chevron">
          <a:avLst/>
        </a:prstGeom>
        <a:solidFill>
          <a:srgbClr val="0071BC"/>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kern="1200" dirty="0"/>
            <a:t>2. Monitor</a:t>
          </a:r>
        </a:p>
      </dsp:txBody>
      <dsp:txXfrm>
        <a:off x="1971502" y="0"/>
        <a:ext cx="1407090" cy="501316"/>
      </dsp:txXfrm>
    </dsp:sp>
    <dsp:sp modelId="{55C41176-0155-4D93-8322-CE84F636E104}">
      <dsp:nvSpPr>
        <dsp:cNvPr id="0" name=""/>
        <dsp:cNvSpPr/>
      </dsp:nvSpPr>
      <dsp:spPr>
        <a:xfrm>
          <a:off x="3438410" y="0"/>
          <a:ext cx="1908406" cy="501316"/>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kern="1200" dirty="0"/>
            <a:t>3. Alert and Action</a:t>
          </a:r>
        </a:p>
      </dsp:txBody>
      <dsp:txXfrm>
        <a:off x="3689068" y="0"/>
        <a:ext cx="1407090" cy="501316"/>
      </dsp:txXfrm>
    </dsp:sp>
    <dsp:sp modelId="{64A210BB-6EED-4293-A1F1-DDC7312CA022}">
      <dsp:nvSpPr>
        <dsp:cNvPr id="0" name=""/>
        <dsp:cNvSpPr/>
      </dsp:nvSpPr>
      <dsp:spPr>
        <a:xfrm>
          <a:off x="5159254" y="0"/>
          <a:ext cx="1908406" cy="501316"/>
        </a:xfrm>
        <a:prstGeom prst="chevron">
          <a:avLst/>
        </a:prstGeom>
        <a:solidFill>
          <a:schemeClr val="accent2"/>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0" kern="1200" dirty="0"/>
            <a:t>4. Deploy</a:t>
          </a:r>
        </a:p>
      </dsp:txBody>
      <dsp:txXfrm>
        <a:off x="5409912" y="0"/>
        <a:ext cx="1407090" cy="50131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D33840-C688-4B14-A456-58F097EED33F}" type="datetimeFigureOut">
              <a:rPr lang="en-US" smtClean="0"/>
              <a:t>7/1/2020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4E28430-D78C-4B43-9B17-43AD4B3BD263}" type="slidenum">
              <a:rPr lang="en-US" smtClean="0"/>
              <a:t>‹#›</a:t>
            </a:fld>
            <a:endParaRPr lang="en-US"/>
          </a:p>
        </p:txBody>
      </p:sp>
    </p:spTree>
    <p:extLst>
      <p:ext uri="{BB962C8B-B14F-4D97-AF65-F5344CB8AC3E}">
        <p14:creationId xmlns:p14="http://schemas.microsoft.com/office/powerpoint/2010/main" val="23780476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SMSGR Readiness</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172656D-9D33-4A4B-97D3-78DF30F8BE39}" type="datetimeFigureOut">
              <a:rPr lang="en-US" smtClean="0"/>
              <a:t>7/1/2020</a:t>
            </a:fld>
            <a:endParaRPr lang="en-US"/>
          </a:p>
        </p:txBody>
      </p:sp>
      <p:sp>
        <p:nvSpPr>
          <p:cNvPr id="4" name="Slide Image Placeholder 3"/>
          <p:cNvSpPr>
            <a:spLocks noGrp="1" noRot="1" noChangeAspect="1"/>
          </p:cNvSpPr>
          <p:nvPr>
            <p:ph type="sldImg" idx="2"/>
          </p:nvPr>
        </p:nvSpPr>
        <p:spPr>
          <a:xfrm>
            <a:off x="3309983" y="827584"/>
            <a:ext cx="3456383" cy="1944216"/>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3284984" y="2843808"/>
            <a:ext cx="3225354" cy="5256584"/>
          </a:xfrm>
          <a:prstGeom prst="rect">
            <a:avLst/>
          </a:prstGeom>
        </p:spPr>
        <p:txBody>
          <a:bodyPr vert="horz" lIns="91440" tIns="45720" rIns="91440" bIns="45720" rtlCol="0"/>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Click to edit Master text styles for presentation notes</a:t>
            </a:r>
          </a:p>
          <a:p>
            <a:pPr marL="228600" marR="0" lvl="1" indent="-1206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Second level</a:t>
            </a:r>
          </a:p>
          <a:p>
            <a:pPr marL="342900" marR="0" lvl="2"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Third level</a:t>
            </a:r>
          </a:p>
          <a:p>
            <a:pPr marL="457200" marR="0" lvl="3" indent="-1206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Fourth level</a:t>
            </a:r>
          </a:p>
          <a:p>
            <a:pPr marL="571500" marR="0" lvl="4"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Fifth level</a:t>
            </a:r>
          </a:p>
        </p:txBody>
      </p:sp>
      <p:sp>
        <p:nvSpPr>
          <p:cNvPr id="6" name="Footer Placeholder 5"/>
          <p:cNvSpPr>
            <a:spLocks noGrp="1"/>
          </p:cNvSpPr>
          <p:nvPr>
            <p:ph type="ftr" sz="quarter" idx="4"/>
          </p:nvPr>
        </p:nvSpPr>
        <p:spPr>
          <a:xfrm>
            <a:off x="0" y="8460432"/>
            <a:ext cx="6165304" cy="681981"/>
          </a:xfrm>
          <a:prstGeom prst="rect">
            <a:avLst/>
          </a:prstGeom>
        </p:spPr>
        <p:txBody>
          <a:bodyPr vert="horz" lIns="91440" tIns="45720" rIns="91440" bIns="45720" rtlCol="0" anchor="b"/>
          <a:lstStyle>
            <a:lvl1pPr algn="l">
              <a:defRPr sz="600"/>
            </a:lvl1pPr>
          </a:lstStyle>
          <a:p>
            <a:r>
              <a:rPr lang="en-GB"/>
              <a:t>© 2012 Microsoft Corporation. All rights reserved. Microsoft, Windows, Windows Vista and other product names are or may be registered trademarks and/or trademarks in the U.S. and/or other countries.</a:t>
            </a:r>
          </a:p>
          <a:p>
            <a:r>
              <a:rPr lang="en-GB"/>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a:br>
            <a:r>
              <a:rPr lang="en-GB"/>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65303" y="8460432"/>
            <a:ext cx="691109" cy="681981"/>
          </a:xfrm>
          <a:prstGeom prst="rect">
            <a:avLst/>
          </a:prstGeom>
        </p:spPr>
        <p:txBody>
          <a:bodyPr vert="horz" lIns="91440" tIns="45720" rIns="91440" bIns="45720" rtlCol="0" anchor="b"/>
          <a:lstStyle>
            <a:lvl1pPr algn="r">
              <a:defRPr sz="1200"/>
            </a:lvl1pPr>
          </a:lstStyle>
          <a:p>
            <a:fld id="{8CEEC488-DFA6-44D4-AFB0-C242488D84E3}" type="slidenum">
              <a:rPr lang="en-US" smtClean="0"/>
              <a:t>‹#›</a:t>
            </a:fld>
            <a:endParaRPr lang="en-US"/>
          </a:p>
        </p:txBody>
      </p:sp>
      <p:sp>
        <p:nvSpPr>
          <p:cNvPr id="8" name="Rectangle 7"/>
          <p:cNvSpPr/>
          <p:nvPr/>
        </p:nvSpPr>
        <p:spPr>
          <a:xfrm>
            <a:off x="457200" y="527050"/>
            <a:ext cx="6053138" cy="2317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2885" tIns="46442" rIns="92885" bIns="46442" anchor="ctr"/>
          <a:lstStyle/>
          <a:p>
            <a:pPr algn="ctr" fontAlgn="auto">
              <a:spcBef>
                <a:spcPts val="0"/>
              </a:spcBef>
              <a:spcAft>
                <a:spcPts val="0"/>
              </a:spcAft>
              <a:defRPr/>
            </a:pPr>
            <a:r>
              <a:rPr lang="en-US">
                <a:solidFill>
                  <a:schemeClr val="bg1"/>
                </a:solidFill>
              </a:rPr>
              <a:t> Facilitator Notes                   Slide and Script</a:t>
            </a:r>
          </a:p>
        </p:txBody>
      </p:sp>
      <p:cxnSp>
        <p:nvCxnSpPr>
          <p:cNvPr id="9" name="Straight Connector 8"/>
          <p:cNvCxnSpPr/>
          <p:nvPr/>
        </p:nvCxnSpPr>
        <p:spPr>
          <a:xfrm>
            <a:off x="3212976" y="533400"/>
            <a:ext cx="0" cy="7711008"/>
          </a:xfrm>
          <a:prstGeom prst="line">
            <a:avLst/>
          </a:prstGeom>
          <a:ln w="22225" cmpd="sng">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255665"/>
      </p:ext>
    </p:extLst>
  </p:cSld>
  <p:clrMap bg1="lt1" tx1="dk1" bg2="lt2" tx2="dk2" accent1="accent1" accent2="accent2" accent3="accent3" accent4="accent4" accent5="accent5" accent6="accent6" hlink="hlink" folHlink="folHlink"/>
  <p:notesStyle>
    <a:lvl1pPr marL="114300" marR="0" indent="-11430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1pPr>
    <a:lvl2pPr marL="228600" marR="0" indent="-12065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2pPr>
    <a:lvl3pPr marL="342900" marR="0" indent="-11430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3pPr>
    <a:lvl4pPr marL="457200" marR="0" indent="-12065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4pPr>
    <a:lvl5pPr marL="571500" marR="0" indent="-11430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cs.microsoft.com/en-us/office365/securitycompliance/turn-audit-log-search-on-or-off"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2</a:t>
            </a:fld>
            <a:endParaRPr lang="en-US"/>
          </a:p>
        </p:txBody>
      </p:sp>
    </p:spTree>
    <p:extLst>
      <p:ext uri="{BB962C8B-B14F-4D97-AF65-F5344CB8AC3E}">
        <p14:creationId xmlns:p14="http://schemas.microsoft.com/office/powerpoint/2010/main" val="91978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indent="0">
              <a:buNone/>
            </a:pPr>
            <a:r>
              <a:rPr lang="en-US"/>
              <a:t>Usage can provide insight into how much the app is used and when.  Additional analytics can be found in the maker portal if the app is shared with you</a:t>
            </a:r>
          </a:p>
          <a:p>
            <a:pPr marL="0" indent="0">
              <a:buNone/>
            </a:pPr>
            <a:r>
              <a:rPr lang="en-US"/>
              <a:t>Location can give insight into where the app is used from</a:t>
            </a:r>
          </a:p>
          <a:p>
            <a:pPr marL="0" indent="0">
              <a:buNone/>
            </a:pPr>
            <a:r>
              <a:rPr lang="en-US"/>
              <a:t>Toast errors can give insight into errors users might be seeing.  If users report problems with an app but don’t have specifics that is a good place to look to see if there are any errors occurring</a:t>
            </a:r>
          </a:p>
          <a:p>
            <a:pPr marL="0" indent="0">
              <a:buNone/>
            </a:pPr>
            <a:r>
              <a:rPr lang="en-US"/>
              <a:t>Service performance gives insights into the performance of each connector  - for example users reporting the app is slow – check here to see the performance of each connector the app uses and look for one with high average times</a:t>
            </a:r>
          </a:p>
        </p:txBody>
      </p:sp>
      <p:sp>
        <p:nvSpPr>
          <p:cNvPr id="4" name="Slide Number Placeholder 3"/>
          <p:cNvSpPr>
            <a:spLocks noGrp="1"/>
          </p:cNvSpPr>
          <p:nvPr>
            <p:ph type="sldNum" sz="quarter" idx="5"/>
          </p:nvPr>
        </p:nvSpPr>
        <p:spPr/>
        <p:txBody>
          <a:bodyPr/>
          <a:lstStyle/>
          <a:p>
            <a:fld id="{8CEEC488-DFA6-44D4-AFB0-C242488D84E3}" type="slidenum">
              <a:rPr lang="en-US" smtClean="0"/>
              <a:t>18</a:t>
            </a:fld>
            <a:endParaRPr lang="en-US"/>
          </a:p>
        </p:txBody>
      </p:sp>
    </p:spTree>
    <p:extLst>
      <p:ext uri="{BB962C8B-B14F-4D97-AF65-F5344CB8AC3E}">
        <p14:creationId xmlns:p14="http://schemas.microsoft.com/office/powerpoint/2010/main" val="3204731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 Environment Admin data will be stored in the respective environment regions only. Tenant admin data will be separately stored in the tenant home country.</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Q4 –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Connectors - </a:t>
            </a:r>
            <a:r>
              <a:rPr lang="en-US" sz="1200" i="0" dirty="0"/>
              <a:t>Which part of the business are my flows being 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dirty="0">
                <a:solidFill>
                  <a:schemeClr val="dk1"/>
                </a:solidFill>
                <a:effectLst/>
                <a:latin typeface="+mn-lt"/>
                <a:ea typeface="+mn-ea"/>
                <a:cs typeface="+mn-cs"/>
              </a:rPr>
              <a:t>(including approvals)?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dirty="0"/>
              <a:t>Publishers</a:t>
            </a:r>
            <a:r>
              <a:rPr lang="en-US" sz="1200" b="0" i="0" dirty="0"/>
              <a:t> – of flow across tenant and environment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dirty="0"/>
              <a:t>Process Duration</a:t>
            </a:r>
            <a:r>
              <a:rPr lang="en-US" sz="1200" b="0" i="0" dirty="0"/>
              <a:t> – Performance of flows and impact on process</a:t>
            </a:r>
            <a:endParaRPr lang="en-US" sz="1200" b="1"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5E80D15-7BB8-4D27-B730-7B25C37BD2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55596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Segoe UI" pitchFamily="34" charset="0"/>
                <a:ea typeface="Segoe UI" pitchFamily="34" charset="0"/>
                <a:cs typeface="Segoe UI" pitchFamily="34" charset="0"/>
              </a:rPr>
              <a:t>Usage </a:t>
            </a:r>
            <a:r>
              <a:rPr lang="en-US" sz="1200" b="0" i="0" u="none" strike="noStrike" kern="1200" dirty="0">
                <a:solidFill>
                  <a:schemeClr val="tx1"/>
                </a:solidFill>
                <a:effectLst/>
                <a:latin typeface="Segoe UI" pitchFamily="34" charset="0"/>
                <a:ea typeface="Segoe UI" pitchFamily="34" charset="0"/>
                <a:cs typeface="Segoe UI" pitchFamily="34" charset="0"/>
              </a:rPr>
              <a:t>provides insights related to the types of flows that are in use. This includes Button, Scheduled and System Event flows, all broken down by the number of runs and the trend over a configured timeline.</a:t>
            </a:r>
          </a:p>
          <a:p>
            <a:r>
              <a:rPr lang="en-US" sz="1200" b="1" i="0" u="none" strike="noStrike" kern="1200" dirty="0">
                <a:solidFill>
                  <a:schemeClr val="tx1"/>
                </a:solidFill>
                <a:effectLst/>
                <a:latin typeface="Segoe UI" pitchFamily="34" charset="0"/>
                <a:ea typeface="Segoe UI" pitchFamily="34" charset="0"/>
                <a:cs typeface="Segoe UI" pitchFamily="34" charset="0"/>
              </a:rPr>
              <a:t>Created </a:t>
            </a:r>
            <a:r>
              <a:rPr lang="en-US" sz="1200" b="0" i="0" u="none" strike="noStrike" kern="1200" dirty="0">
                <a:solidFill>
                  <a:schemeClr val="tx1"/>
                </a:solidFill>
                <a:effectLst/>
                <a:latin typeface="Segoe UI" pitchFamily="34" charset="0"/>
                <a:ea typeface="Segoe UI" pitchFamily="34" charset="0"/>
                <a:cs typeface="Segoe UI" pitchFamily="34" charset="0"/>
              </a:rPr>
              <a:t>provides insight into the different types of flows that have been created. This includes Button, Scheduled and System Event flows, all broken down by the number of runs and a trend over a configured timeline.</a:t>
            </a:r>
          </a:p>
          <a:p>
            <a:r>
              <a:rPr lang="en-US" sz="1200" b="1" i="0" u="none" strike="noStrike" kern="1200" dirty="0">
                <a:solidFill>
                  <a:schemeClr val="tx1"/>
                </a:solidFill>
                <a:effectLst/>
                <a:latin typeface="Segoe UI" pitchFamily="34" charset="0"/>
                <a:ea typeface="Segoe UI" pitchFamily="34" charset="0"/>
                <a:cs typeface="Segoe UI" pitchFamily="34" charset="0"/>
              </a:rPr>
              <a:t>Errors</a:t>
            </a:r>
            <a:r>
              <a:rPr lang="en-US" sz="1200" b="0" i="0" u="none" strike="noStrike" kern="1200" dirty="0">
                <a:solidFill>
                  <a:schemeClr val="tx1"/>
                </a:solidFill>
                <a:effectLst/>
                <a:latin typeface="Segoe UI" pitchFamily="34" charset="0"/>
                <a:ea typeface="Segoe UI" pitchFamily="34" charset="0"/>
                <a:cs typeface="Segoe UI" pitchFamily="34" charset="0"/>
              </a:rPr>
              <a:t> provides insights into flows that may be experiencing issues. The errors will be broken down by error type so that you can look for common problems that may exist. This can kick off the discussion with the maker so they can look at the detail for the flow.</a:t>
            </a:r>
          </a:p>
          <a:p>
            <a:r>
              <a:rPr lang="en-US" sz="1200" b="1" i="0" u="none" strike="noStrike" kern="1200" dirty="0">
                <a:solidFill>
                  <a:schemeClr val="tx1"/>
                </a:solidFill>
                <a:effectLst/>
                <a:latin typeface="Segoe UI" pitchFamily="34" charset="0"/>
                <a:ea typeface="Segoe UI" pitchFamily="34" charset="0"/>
                <a:cs typeface="Segoe UI" pitchFamily="34" charset="0"/>
              </a:rPr>
              <a:t>Shared</a:t>
            </a:r>
            <a:r>
              <a:rPr lang="en-US" sz="1200" b="0" i="0" u="none" strike="noStrike" kern="1200" dirty="0">
                <a:solidFill>
                  <a:schemeClr val="tx1"/>
                </a:solidFill>
                <a:effectLst/>
                <a:latin typeface="Segoe UI" pitchFamily="34" charset="0"/>
                <a:ea typeface="Segoe UI" pitchFamily="34" charset="0"/>
                <a:cs typeface="Segoe UI" pitchFamily="34" charset="0"/>
              </a:rPr>
              <a:t> provides insight into the flows that have been shared within an environment. Include information will be the type of flow including Button, Scheduled or System Events. </a:t>
            </a:r>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20</a:t>
            </a:fld>
            <a:endParaRPr lang="en-US"/>
          </a:p>
        </p:txBody>
      </p:sp>
    </p:spTree>
    <p:extLst>
      <p:ext uri="{BB962C8B-B14F-4D97-AF65-F5344CB8AC3E}">
        <p14:creationId xmlns:p14="http://schemas.microsoft.com/office/powerpoint/2010/main" val="588953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EEC488-DFA6-44D4-AFB0-C242488D84E3}" type="slidenum">
              <a:rPr lang="en-US" smtClean="0"/>
              <a:t>21</a:t>
            </a:fld>
            <a:endParaRPr lang="en-US"/>
          </a:p>
        </p:txBody>
      </p:sp>
    </p:spTree>
    <p:extLst>
      <p:ext uri="{BB962C8B-B14F-4D97-AF65-F5344CB8AC3E}">
        <p14:creationId xmlns:p14="http://schemas.microsoft.com/office/powerpoint/2010/main" val="1832077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By </a:t>
            </a:r>
            <a:r>
              <a:rPr lang="en-US" dirty="0" err="1"/>
              <a:t>dec</a:t>
            </a:r>
            <a:r>
              <a:rPr lang="en-US" dirty="0"/>
              <a:t>/</a:t>
            </a:r>
            <a:r>
              <a:rPr lang="en-US" dirty="0" err="1"/>
              <a:t>jan</a:t>
            </a:r>
            <a:r>
              <a:rPr lang="en-US" dirty="0"/>
              <a:t> 2018 - </a:t>
            </a:r>
            <a:r>
              <a:rPr lang="en-US" sz="1200" b="0" i="0" u="none" dirty="0"/>
              <a:t>what are the connections in use for my flows; and data for approvals.</a:t>
            </a:r>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5E80D15-7BB8-4D27-B730-7B25C37BD2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00702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By </a:t>
            </a:r>
            <a:r>
              <a:rPr lang="en-US" dirty="0" err="1"/>
              <a:t>dec</a:t>
            </a:r>
            <a:r>
              <a:rPr lang="en-US" dirty="0"/>
              <a:t>/</a:t>
            </a:r>
            <a:r>
              <a:rPr lang="en-US" dirty="0" err="1"/>
              <a:t>jan</a:t>
            </a:r>
            <a:r>
              <a:rPr lang="en-US" dirty="0"/>
              <a:t> 2018 - </a:t>
            </a:r>
            <a:r>
              <a:rPr lang="en-US" sz="1200" b="0" i="0" u="none" dirty="0"/>
              <a:t>what are the connections in use for my flows; and data for approvals.</a:t>
            </a:r>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5E80D15-7BB8-4D27-B730-7B25C37BD2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6024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By </a:t>
            </a:r>
            <a:r>
              <a:rPr lang="en-US" dirty="0" err="1"/>
              <a:t>dec</a:t>
            </a:r>
            <a:r>
              <a:rPr lang="en-US" dirty="0"/>
              <a:t>/</a:t>
            </a:r>
            <a:r>
              <a:rPr lang="en-US" dirty="0" err="1"/>
              <a:t>jan</a:t>
            </a:r>
            <a:r>
              <a:rPr lang="en-US" dirty="0"/>
              <a:t> 2018 - </a:t>
            </a:r>
            <a:r>
              <a:rPr lang="en-US" sz="1200" b="0" i="0" u="none" dirty="0"/>
              <a:t>what are the connections in use for my flows; and data for approvals.</a:t>
            </a:r>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5E80D15-7BB8-4D27-B730-7B25C37BD2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83998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There are two types of audit logging that can be used to monitor activity in the platform.  Office 365 activity logging can be enabled to monitor activity such as creating resources and using resources like flows or canvas apps.  This can be used with out CDS being in an environment.  CDS audit can be configured to monitor user usage and modification of CDS entities.</a:t>
            </a:r>
          </a:p>
        </p:txBody>
      </p:sp>
      <p:sp>
        <p:nvSpPr>
          <p:cNvPr id="4" name="Slide Number Placeholder 3"/>
          <p:cNvSpPr>
            <a:spLocks noGrp="1"/>
          </p:cNvSpPr>
          <p:nvPr>
            <p:ph type="sldNum" sz="quarter" idx="5"/>
          </p:nvPr>
        </p:nvSpPr>
        <p:spPr/>
        <p:txBody>
          <a:bodyPr/>
          <a:lstStyle/>
          <a:p>
            <a:fld id="{8CEEC488-DFA6-44D4-AFB0-C242488D84E3}" type="slidenum">
              <a:rPr lang="en-US" smtClean="0"/>
              <a:t>25</a:t>
            </a:fld>
            <a:endParaRPr lang="en-US"/>
          </a:p>
        </p:txBody>
      </p:sp>
    </p:spTree>
    <p:extLst>
      <p:ext uri="{BB962C8B-B14F-4D97-AF65-F5344CB8AC3E}">
        <p14:creationId xmlns:p14="http://schemas.microsoft.com/office/powerpoint/2010/main" val="22617679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92488" y="841375"/>
            <a:ext cx="3514725" cy="1976438"/>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31774">
              <a:defRPr/>
            </a:pPr>
            <a:endParaRPr lang="en-US">
              <a:solidFill>
                <a:prstClr val="black"/>
              </a:solidFill>
              <a:latin typeface="Segoe UI"/>
            </a:endParaRPr>
          </a:p>
        </p:txBody>
      </p:sp>
      <p:sp>
        <p:nvSpPr>
          <p:cNvPr id="5" name="Footer Placeholder 4"/>
          <p:cNvSpPr>
            <a:spLocks noGrp="1"/>
          </p:cNvSpPr>
          <p:nvPr>
            <p:ph type="ftr" sz="quarter" idx="11"/>
          </p:nvPr>
        </p:nvSpPr>
        <p:spPr/>
        <p:txBody>
          <a:bodyPr/>
          <a:lstStyle/>
          <a:p>
            <a:pPr marL="0"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74">
              <a:defRPr/>
            </a:pPr>
            <a:fld id="{9427A7F7-BB1E-479D-AFAA-B52F4D0C99F2}" type="datetime8">
              <a:rPr lang="en-US">
                <a:solidFill>
                  <a:prstClr val="black"/>
                </a:solidFill>
                <a:latin typeface="Segoe UI"/>
              </a:rPr>
              <a:pPr defTabSz="931774">
                <a:defRPr/>
              </a:pPr>
              <a:t>7/1/2020 1:53 PM</a:t>
            </a:fld>
            <a:endParaRPr lang="en-US">
              <a:solidFill>
                <a:prstClr val="black"/>
              </a:solidFill>
              <a:latin typeface="Segoe UI"/>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a:solidFill>
                  <a:prstClr val="black"/>
                </a:solidFill>
                <a:latin typeface="Segoe UI"/>
              </a:rPr>
              <a:pPr defTabSz="931774">
                <a:defRPr/>
              </a:pPr>
              <a:t>26</a:t>
            </a:fld>
            <a:endParaRPr lang="en-US">
              <a:solidFill>
                <a:prstClr val="black"/>
              </a:solidFill>
              <a:latin typeface="Segoe UI"/>
            </a:endParaRPr>
          </a:p>
        </p:txBody>
      </p:sp>
    </p:spTree>
    <p:extLst>
      <p:ext uri="{BB962C8B-B14F-4D97-AF65-F5344CB8AC3E}">
        <p14:creationId xmlns:p14="http://schemas.microsoft.com/office/powerpoint/2010/main" val="18167411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kern="1200">
                <a:solidFill>
                  <a:schemeClr val="tx1"/>
                </a:solidFill>
                <a:effectLst/>
                <a:latin typeface="Segoe UI" pitchFamily="34" charset="0"/>
                <a:ea typeface="Segoe UI" pitchFamily="34" charset="0"/>
                <a:cs typeface="Segoe UI" pitchFamily="34" charset="0"/>
                <a:hlinkClick r:id="rId3"/>
              </a:rPr>
              <a:t>https://docs.microsoft.com/en-us/office365/securitycompliance/turn-audit-log-search-on-or-off</a:t>
            </a:r>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28</a:t>
            </a:fld>
            <a:endParaRPr lang="en-US"/>
          </a:p>
        </p:txBody>
      </p:sp>
    </p:spTree>
    <p:extLst>
      <p:ext uri="{BB962C8B-B14F-4D97-AF65-F5344CB8AC3E}">
        <p14:creationId xmlns:p14="http://schemas.microsoft.com/office/powerpoint/2010/main" val="929178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3</a:t>
            </a:fld>
            <a:endParaRPr lang="en-US"/>
          </a:p>
        </p:txBody>
      </p:sp>
    </p:spTree>
    <p:extLst>
      <p:ext uri="{BB962C8B-B14F-4D97-AF65-F5344CB8AC3E}">
        <p14:creationId xmlns:p14="http://schemas.microsoft.com/office/powerpoint/2010/main" val="27516891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Segoe UI" pitchFamily="34" charset="0"/>
                <a:ea typeface="Segoe UI" pitchFamily="34" charset="0"/>
                <a:cs typeface="Segoe UI" pitchFamily="34" charset="0"/>
              </a:rPr>
              <a:t>You enable or disable auditing at the environment level by setting in the admin portal on the environment. However, for entities and attributes, you set a property value of the entity or attribute metadata.</a:t>
            </a:r>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30</a:t>
            </a:fld>
            <a:endParaRPr lang="en-US"/>
          </a:p>
        </p:txBody>
      </p:sp>
    </p:spTree>
    <p:extLst>
      <p:ext uri="{BB962C8B-B14F-4D97-AF65-F5344CB8AC3E}">
        <p14:creationId xmlns:p14="http://schemas.microsoft.com/office/powerpoint/2010/main" val="2738637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Audit entities enables tracking of modifications to entity data to be tracked, this data is viewed in the context of the record in CDS</a:t>
            </a:r>
          </a:p>
          <a:p>
            <a:r>
              <a:rPr lang="en-US"/>
              <a:t>Audit user access and read access logs the data and it shows up in the Office 365 Security and Compliance center with other activity.</a:t>
            </a:r>
          </a:p>
        </p:txBody>
      </p:sp>
      <p:sp>
        <p:nvSpPr>
          <p:cNvPr id="4" name="Slide Number Placeholder 3"/>
          <p:cNvSpPr>
            <a:spLocks noGrp="1"/>
          </p:cNvSpPr>
          <p:nvPr>
            <p:ph type="sldNum" sz="quarter" idx="5"/>
          </p:nvPr>
        </p:nvSpPr>
        <p:spPr/>
        <p:txBody>
          <a:bodyPr/>
          <a:lstStyle/>
          <a:p>
            <a:fld id="{8CEEC488-DFA6-44D4-AFB0-C242488D84E3}" type="slidenum">
              <a:rPr lang="en-US" smtClean="0"/>
              <a:t>31</a:t>
            </a:fld>
            <a:endParaRPr lang="en-US"/>
          </a:p>
        </p:txBody>
      </p:sp>
    </p:spTree>
    <p:extLst>
      <p:ext uri="{BB962C8B-B14F-4D97-AF65-F5344CB8AC3E}">
        <p14:creationId xmlns:p14="http://schemas.microsoft.com/office/powerpoint/2010/main" val="32170718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This must be done on classic solution explorer</a:t>
            </a:r>
          </a:p>
        </p:txBody>
      </p:sp>
      <p:sp>
        <p:nvSpPr>
          <p:cNvPr id="4" name="Slide Number Placeholder 3"/>
          <p:cNvSpPr>
            <a:spLocks noGrp="1"/>
          </p:cNvSpPr>
          <p:nvPr>
            <p:ph type="sldNum" sz="quarter" idx="5"/>
          </p:nvPr>
        </p:nvSpPr>
        <p:spPr/>
        <p:txBody>
          <a:bodyPr/>
          <a:lstStyle/>
          <a:p>
            <a:fld id="{8CEEC488-DFA6-44D4-AFB0-C242488D84E3}" type="slidenum">
              <a:rPr lang="en-US" smtClean="0"/>
              <a:t>32</a:t>
            </a:fld>
            <a:endParaRPr lang="en-US"/>
          </a:p>
        </p:txBody>
      </p:sp>
    </p:spTree>
    <p:extLst>
      <p:ext uri="{BB962C8B-B14F-4D97-AF65-F5344CB8AC3E}">
        <p14:creationId xmlns:p14="http://schemas.microsoft.com/office/powerpoint/2010/main" val="21760358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35</a:t>
            </a:fld>
            <a:endParaRPr lang="en-US"/>
          </a:p>
        </p:txBody>
      </p:sp>
    </p:spTree>
    <p:extLst>
      <p:ext uri="{BB962C8B-B14F-4D97-AF65-F5344CB8AC3E}">
        <p14:creationId xmlns:p14="http://schemas.microsoft.com/office/powerpoint/2010/main" val="19066627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a:t>For each of these activities, communication is provided through the Microsoft 365 Admin center through the Message Center, and the Service health dashboard</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C86AE72-60DB-4273-9F2D-D608DCC64A56}" type="datetime8">
              <a:rPr lang="en-US" smtClean="0"/>
              <a:t>7/1/2020 1:53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23395202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94038" y="795338"/>
            <a:ext cx="3902075" cy="2195512"/>
          </a:xfrm>
        </p:spPr>
      </p:sp>
      <p:sp>
        <p:nvSpPr>
          <p:cNvPr id="3" name="Notes Placeholder 2"/>
          <p:cNvSpPr>
            <a:spLocks noGrp="1"/>
          </p:cNvSpPr>
          <p:nvPr>
            <p:ph type="body" idx="1"/>
          </p:nvPr>
        </p:nvSpPr>
        <p:spPr/>
        <p:txBody>
          <a:bodyPr>
            <a:normAutofit/>
          </a:bodyPr>
          <a:lstStyle/>
          <a:p>
            <a:pPr marL="57148" indent="-57148">
              <a:spcAft>
                <a:spcPts val="600"/>
              </a:spcAft>
              <a:buNone/>
            </a:pPr>
            <a:endParaRPr lang="en-US"/>
          </a:p>
        </p:txBody>
      </p:sp>
      <p:sp>
        <p:nvSpPr>
          <p:cNvPr id="4" name="Header Placeholder 3"/>
          <p:cNvSpPr>
            <a:spLocks noGrp="1"/>
          </p:cNvSpPr>
          <p:nvPr>
            <p:ph type="hdr" sz="quarter" idx="10"/>
          </p:nvPr>
        </p:nvSpPr>
        <p:spPr/>
        <p:txBody>
          <a:bodyPr/>
          <a:lstStyle/>
          <a:p>
            <a:r>
              <a:rPr lang="en-US">
                <a:solidFill>
                  <a:prstClr val="black"/>
                </a:solidFill>
                <a:latin typeface="Calibri"/>
              </a:rPr>
              <a:t>SMSG Readiness</a:t>
            </a:r>
          </a:p>
        </p:txBody>
      </p:sp>
      <p:sp>
        <p:nvSpPr>
          <p:cNvPr id="5" name="Date Placeholder 4"/>
          <p:cNvSpPr>
            <a:spLocks noGrp="1"/>
          </p:cNvSpPr>
          <p:nvPr>
            <p:ph type="dt" idx="11"/>
          </p:nvPr>
        </p:nvSpPr>
        <p:spPr/>
        <p:txBody>
          <a:bodyPr/>
          <a:lstStyle/>
          <a:p>
            <a:fld id="{FEF54A62-D533-4627-A90A-E4B4C6F4B140}" type="datetime1">
              <a:rPr lang="en-US">
                <a:solidFill>
                  <a:prstClr val="black"/>
                </a:solidFill>
                <a:latin typeface="Calibri"/>
              </a:rPr>
              <a:pPr/>
              <a:t>7/1/2020</a:t>
            </a:fld>
            <a:endParaRPr lang="en-US">
              <a:solidFill>
                <a:prstClr val="black"/>
              </a:solidFill>
              <a:latin typeface="Calibri"/>
            </a:endParaRPr>
          </a:p>
        </p:txBody>
      </p:sp>
      <p:sp>
        <p:nvSpPr>
          <p:cNvPr id="6" name="Footer Placeholder 5"/>
          <p:cNvSpPr>
            <a:spLocks noGrp="1"/>
          </p:cNvSpPr>
          <p:nvPr>
            <p:ph type="ftr" sz="quarter" idx="12"/>
          </p:nvPr>
        </p:nvSpPr>
        <p:spPr/>
        <p:txBody>
          <a:bodyPr/>
          <a:lstStyle/>
          <a:p>
            <a:r>
              <a:rPr lang="en-US">
                <a:solidFill>
                  <a:srgbClr val="000000"/>
                </a:solidFill>
                <a:latin typeface="Calibri"/>
              </a:rPr>
              <a:t>© 2012 Microsoft Corporation. All rights reserved. Microsoft, Windows, Windows Vista and other product names are or may be registered trademarks and/or trademarks in the U.S. and/or other countries.</a:t>
            </a:r>
          </a:p>
          <a:p>
            <a:r>
              <a:rPr lang="en-US">
                <a:solidFill>
                  <a:srgbClr val="000000"/>
                </a:solidFill>
                <a:latin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latin typeface="Calibri"/>
              </a:rPr>
            </a:br>
            <a:r>
              <a:rPr lang="en-US">
                <a:solidFill>
                  <a:srgbClr val="000000"/>
                </a:solidFill>
                <a:latin typeface="Calibri"/>
              </a:rPr>
              <a:t>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8B263312-38AA-4E1E-B2B5-0F8F122B24FE}" type="slidenum">
              <a:rPr lang="en-US">
                <a:solidFill>
                  <a:prstClr val="black"/>
                </a:solidFill>
                <a:latin typeface="Calibri"/>
              </a:rPr>
              <a:pPr/>
              <a:t>38</a:t>
            </a:fld>
            <a:endParaRPr lang="en-US">
              <a:solidFill>
                <a:prstClr val="black"/>
              </a:solidFill>
              <a:latin typeface="Calibri"/>
            </a:endParaRPr>
          </a:p>
        </p:txBody>
      </p:sp>
      <p:sp>
        <p:nvSpPr>
          <p:cNvPr id="8" name="Rectangle 7"/>
          <p:cNvSpPr/>
          <p:nvPr/>
        </p:nvSpPr>
        <p:spPr>
          <a:xfrm>
            <a:off x="381000" y="971788"/>
            <a:ext cx="2971800" cy="1348061"/>
          </a:xfrm>
          <a:prstGeom prst="rect">
            <a:avLst/>
          </a:prstGeom>
        </p:spPr>
        <p:txBody>
          <a:bodyPr wrap="square">
            <a:spAutoFit/>
          </a:bodyPr>
          <a:lstStyle/>
          <a:p>
            <a:pPr marL="57148" indent="-57148">
              <a:spcAft>
                <a:spcPts val="600"/>
              </a:spcAft>
            </a:pPr>
            <a:r>
              <a:rPr lang="en-US" sz="900" b="1">
                <a:solidFill>
                  <a:srgbClr val="FF0000"/>
                </a:solidFill>
                <a:latin typeface="Arial" charset="0"/>
                <a:cs typeface="Arial" charset="0"/>
              </a:rPr>
              <a:t>Start Time </a:t>
            </a:r>
            <a:r>
              <a:rPr lang="en-US" sz="900" b="1" err="1">
                <a:solidFill>
                  <a:srgbClr val="FF0000"/>
                </a:solidFill>
                <a:latin typeface="Arial" charset="0"/>
                <a:cs typeface="Arial" charset="0"/>
              </a:rPr>
              <a:t>xx:xx</a:t>
            </a:r>
            <a:r>
              <a:rPr lang="en-US" sz="900" b="1">
                <a:solidFill>
                  <a:srgbClr val="FF0000"/>
                </a:solidFill>
                <a:latin typeface="Arial" charset="0"/>
                <a:cs typeface="Arial" charset="0"/>
              </a:rPr>
              <a:t> / Length: </a:t>
            </a:r>
            <a:r>
              <a:rPr lang="en-US" sz="900" b="1">
                <a:solidFill>
                  <a:srgbClr val="FF0000"/>
                </a:solidFill>
                <a:latin typeface="Calibri"/>
              </a:rPr>
              <a:t>2 minutes</a:t>
            </a:r>
          </a:p>
          <a:p>
            <a:pPr marL="114300" indent="-114300">
              <a:lnSpc>
                <a:spcPct val="90000"/>
              </a:lnSpc>
              <a:spcAft>
                <a:spcPts val="333"/>
              </a:spcAft>
              <a:defRPr/>
            </a:pPr>
            <a:endParaRPr lang="en-US" sz="900">
              <a:solidFill>
                <a:srgbClr val="FF0000"/>
              </a:solidFill>
              <a:latin typeface="Calibri"/>
            </a:endParaRPr>
          </a:p>
          <a:p>
            <a:r>
              <a:rPr lang="en-US" sz="900">
                <a:solidFill>
                  <a:srgbClr val="FF0000"/>
                </a:solidFill>
                <a:latin typeface="Calibri"/>
              </a:rPr>
              <a:t>Review the objectives for this module. </a:t>
            </a:r>
          </a:p>
          <a:p>
            <a:endParaRPr lang="en-US" sz="900">
              <a:solidFill>
                <a:srgbClr val="FF0000"/>
              </a:solidFill>
              <a:latin typeface="Calibri"/>
            </a:endParaRPr>
          </a:p>
          <a:p>
            <a:r>
              <a:rPr lang="en-US" sz="900">
                <a:solidFill>
                  <a:srgbClr val="FF0000"/>
                </a:solidFill>
                <a:latin typeface="Calibri"/>
              </a:rPr>
              <a:t>Ask participants to use the </a:t>
            </a:r>
            <a:r>
              <a:rPr lang="en-US" sz="900" b="1">
                <a:solidFill>
                  <a:srgbClr val="FF0000"/>
                </a:solidFill>
                <a:latin typeface="Calibri"/>
              </a:rPr>
              <a:t>Text </a:t>
            </a:r>
            <a:r>
              <a:rPr lang="en-US" sz="900">
                <a:solidFill>
                  <a:srgbClr val="FF0000"/>
                </a:solidFill>
                <a:latin typeface="Calibri"/>
              </a:rPr>
              <a:t>tool to write on the screen if they had any questions about the module.  </a:t>
            </a:r>
          </a:p>
          <a:p>
            <a:pPr>
              <a:spcAft>
                <a:spcPts val="600"/>
              </a:spcAft>
              <a:defRPr/>
            </a:pPr>
            <a:endParaRPr lang="en-US" sz="800">
              <a:solidFill>
                <a:srgbClr val="FF0000"/>
              </a:solidFill>
              <a:latin typeface="Arial" pitchFamily="34" charset="0"/>
              <a:cs typeface="Arial" pitchFamily="34" charset="0"/>
            </a:endParaRPr>
          </a:p>
          <a:p>
            <a:pPr indent="228600">
              <a:spcAft>
                <a:spcPts val="600"/>
              </a:spcAft>
              <a:buFont typeface="Arial" pitchFamily="34" charset="0"/>
              <a:buChar char="•"/>
              <a:defRPr/>
            </a:pPr>
            <a:endParaRPr lang="en-US" sz="80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2260859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7/1/2020 1:53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39</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r>
              <a:rPr lang="en-US" dirty="0"/>
              <a:t>CDS is focused on database and model-driven app user activity</a:t>
            </a:r>
          </a:p>
          <a:p>
            <a:r>
              <a:rPr lang="en-US" dirty="0"/>
              <a:t>Power 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Foliennummernplatzhalter 3"/>
          <p:cNvSpPr>
            <a:spLocks noGrp="1"/>
          </p:cNvSpPr>
          <p:nvPr>
            <p:ph type="sldNum" sz="quarter" idx="5"/>
          </p:nvPr>
        </p:nvSpPr>
        <p:spPr/>
        <p:txBody>
          <a:bodyPr/>
          <a:lstStyle/>
          <a:p>
            <a:fld id="{782CBF85-FDE2-4BA6-AF9F-D1F75459F4FF}" type="slidenum">
              <a:rPr lang="en-US" smtClean="0"/>
              <a:t>5</a:t>
            </a:fld>
            <a:endParaRPr lang="en-US"/>
          </a:p>
        </p:txBody>
      </p:sp>
    </p:spTree>
    <p:extLst>
      <p:ext uri="{BB962C8B-B14F-4D97-AF65-F5344CB8AC3E}">
        <p14:creationId xmlns:p14="http://schemas.microsoft.com/office/powerpoint/2010/main" val="1755059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r>
              <a:rPr lang="en-US" dirty="0"/>
              <a:t>CDS is focused on database and model-driven app user activity</a:t>
            </a:r>
          </a:p>
          <a:p>
            <a:r>
              <a:rPr lang="en-US" dirty="0"/>
              <a:t>Power 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a:p>
            <a:endParaRPr lang="en-US" dirty="0"/>
          </a:p>
        </p:txBody>
      </p:sp>
      <p:sp>
        <p:nvSpPr>
          <p:cNvPr id="4" name="Foliennummernplatzhalter 3"/>
          <p:cNvSpPr>
            <a:spLocks noGrp="1"/>
          </p:cNvSpPr>
          <p:nvPr>
            <p:ph type="sldNum" sz="quarter" idx="5"/>
          </p:nvPr>
        </p:nvSpPr>
        <p:spPr/>
        <p:txBody>
          <a:bodyPr/>
          <a:lstStyle/>
          <a:p>
            <a:fld id="{782CBF85-FDE2-4BA6-AF9F-D1F75459F4FF}" type="slidenum">
              <a:rPr lang="en-US" smtClean="0"/>
              <a:t>6</a:t>
            </a:fld>
            <a:endParaRPr lang="en-US"/>
          </a:p>
        </p:txBody>
      </p:sp>
    </p:spTree>
    <p:extLst>
      <p:ext uri="{BB962C8B-B14F-4D97-AF65-F5344CB8AC3E}">
        <p14:creationId xmlns:p14="http://schemas.microsoft.com/office/powerpoint/2010/main" val="1062212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782CBF85-FDE2-4BA6-AF9F-D1F75459F4FF}" type="slidenum">
              <a:rPr lang="en-US" smtClean="0"/>
              <a:t>7</a:t>
            </a:fld>
            <a:endParaRPr lang="en-US"/>
          </a:p>
        </p:txBody>
      </p:sp>
    </p:spTree>
    <p:extLst>
      <p:ext uri="{BB962C8B-B14F-4D97-AF65-F5344CB8AC3E}">
        <p14:creationId xmlns:p14="http://schemas.microsoft.com/office/powerpoint/2010/main" val="2965651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b="1"/>
              <a:t>Create additional instances</a:t>
            </a:r>
          </a:p>
          <a:p>
            <a:r>
              <a:rPr lang="en-US" b="0"/>
              <a:t>New instances can be created if 1 GB of database capacity is available at a minimum as the new environment will consume 1 GB.</a:t>
            </a:r>
          </a:p>
          <a:p>
            <a:endParaRPr lang="en-US"/>
          </a:p>
          <a:p>
            <a:r>
              <a:rPr lang="en-US" b="1"/>
              <a:t>New storage capacity report</a:t>
            </a:r>
          </a:p>
          <a:p>
            <a:r>
              <a:rPr lang="en-US"/>
              <a:t>New storage capacity report will be available in the Power Platform Admin center. It will outline entitlements and usage for database, file and log capacity.</a:t>
            </a:r>
          </a:p>
          <a:p>
            <a:endParaRPr lang="en-US"/>
          </a:p>
          <a:p>
            <a:r>
              <a:rPr lang="en-US" b="1"/>
              <a:t>Increased storage</a:t>
            </a:r>
          </a:p>
          <a:p>
            <a:r>
              <a:rPr lang="en-US" b="0"/>
              <a:t>Organizations will get additional storage allocations (default/user) for file and log capacity. As File and audit logs are removed from the database capacity, storage frees up. The </a:t>
            </a:r>
            <a:r>
              <a:rPr lang="en-US" b="0" err="1"/>
              <a:t>db</a:t>
            </a:r>
            <a:r>
              <a:rPr lang="en-US" b="0"/>
              <a:t> size limitations do not apply to file/log capacity.</a:t>
            </a:r>
          </a:p>
          <a:p>
            <a:endParaRPr lang="en-US" b="0"/>
          </a:p>
          <a:p>
            <a:r>
              <a:rPr lang="en-US" b="1"/>
              <a:t>Transition to new platform capacity</a:t>
            </a:r>
          </a:p>
          <a:p>
            <a:r>
              <a:rPr lang="en-US" b="0"/>
              <a:t>Customers do not need to take action. Existing APIs are backwards compatible.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6493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In addition to makers, we will be launching preview for admin analytics in a weeks time.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5E80D15-7BB8-4D27-B730-7B25C37BD2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71255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indent="0">
              <a:buNone/>
            </a:pPr>
            <a:r>
              <a:rPr lang="en-US"/>
              <a:t>Usage can provide insight into how much the app is used and when.  Additional analytics can be found in the maker portal if the app is shared with you</a:t>
            </a:r>
          </a:p>
          <a:p>
            <a:pPr marL="0" indent="0">
              <a:buNone/>
            </a:pPr>
            <a:r>
              <a:rPr lang="en-US"/>
              <a:t>Location can give insight into where the app is used from</a:t>
            </a:r>
          </a:p>
          <a:p>
            <a:pPr marL="0" indent="0">
              <a:buNone/>
            </a:pPr>
            <a:r>
              <a:rPr lang="en-US"/>
              <a:t>Toast errors can give insight into errors users might be seeing.  If users report problems with an app but don’t have specifics that is a good place to look to see if there are any errors occurring</a:t>
            </a:r>
          </a:p>
          <a:p>
            <a:pPr marL="0" indent="0">
              <a:buNone/>
            </a:pPr>
            <a:r>
              <a:rPr lang="en-US"/>
              <a:t>Service performance gives insights into the performance of each connector  - for example users reporting the app is slow – check here to see the performance of each connector the app uses and look for one with high average times</a:t>
            </a:r>
          </a:p>
        </p:txBody>
      </p:sp>
      <p:sp>
        <p:nvSpPr>
          <p:cNvPr id="4" name="Slide Number Placeholder 3"/>
          <p:cNvSpPr>
            <a:spLocks noGrp="1"/>
          </p:cNvSpPr>
          <p:nvPr>
            <p:ph type="sldNum" sz="quarter" idx="5"/>
          </p:nvPr>
        </p:nvSpPr>
        <p:spPr/>
        <p:txBody>
          <a:bodyPr/>
          <a:lstStyle/>
          <a:p>
            <a:fld id="{8CEEC488-DFA6-44D4-AFB0-C242488D84E3}" type="slidenum">
              <a:rPr lang="en-US" smtClean="0"/>
              <a:t>16</a:t>
            </a:fld>
            <a:endParaRPr lang="en-US"/>
          </a:p>
        </p:txBody>
      </p:sp>
    </p:spTree>
    <p:extLst>
      <p:ext uri="{BB962C8B-B14F-4D97-AF65-F5344CB8AC3E}">
        <p14:creationId xmlns:p14="http://schemas.microsoft.com/office/powerpoint/2010/main" val="13810497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 Environment Admin data will be stored in the respective environment regions only. Tenant admin data will be separately stored in the tenant home country.</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Q4 –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Connectors - </a:t>
            </a:r>
            <a:r>
              <a:rPr lang="en-US" sz="1200" i="0" dirty="0"/>
              <a:t>Which part of the business are my flows being 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dirty="0">
                <a:solidFill>
                  <a:schemeClr val="dk1"/>
                </a:solidFill>
                <a:effectLst/>
                <a:latin typeface="+mn-lt"/>
                <a:ea typeface="+mn-ea"/>
                <a:cs typeface="+mn-cs"/>
              </a:rPr>
              <a:t>(including approvals)?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dirty="0"/>
              <a:t>Publishers</a:t>
            </a:r>
            <a:r>
              <a:rPr lang="en-US" sz="1200" b="0" i="0" dirty="0"/>
              <a:t> – of flow across tenant and environment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dirty="0"/>
              <a:t>Process Duration</a:t>
            </a:r>
            <a:r>
              <a:rPr lang="en-US" sz="1200" b="0" i="0" dirty="0"/>
              <a:t> – Performance of flows and impact on process</a:t>
            </a:r>
            <a:endParaRPr lang="en-US" sz="1200" b="1"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5E80D15-7BB8-4D27-B730-7B25C37BD2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718759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305092" y="2272496"/>
            <a:ext cx="7222792" cy="1344828"/>
          </a:xfrm>
          <a:noFill/>
        </p:spPr>
        <p:txBody>
          <a:bodyPr lIns="0" tIns="0" rIns="0" bIns="182880" anchor="b" anchorCtr="0"/>
          <a:lstStyle>
            <a:lvl1pPr>
              <a:defRPr sz="3529" strike="noStrike" spc="-37" baseline="0">
                <a:gradFill>
                  <a:gsLst>
                    <a:gs pos="0">
                      <a:srgbClr val="002050"/>
                    </a:gs>
                    <a:gs pos="100000">
                      <a:srgbClr val="002050"/>
                    </a:gs>
                  </a:gsLst>
                  <a:lin ang="5400000" scaled="1"/>
                </a:gra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5687" y="192989"/>
            <a:ext cx="1699733" cy="426893"/>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348631" y="3635745"/>
            <a:ext cx="7202114"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33637765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ft  HC Slide text ">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41997" y="248653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rPr>
              <a:t>© Microsoft Corporation                                                                                  								</a:t>
            </a:r>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a:xfrm>
            <a:off x="341996" y="1767422"/>
            <a:ext cx="3568658" cy="610364"/>
          </a:xfrm>
        </p:spPr>
        <p:txBody>
          <a:bodyPr/>
          <a:lstStyle>
            <a:lvl1pPr>
              <a:defRPr>
                <a:gradFill>
                  <a:gsLst>
                    <a:gs pos="0">
                      <a:schemeClr val="tx1"/>
                    </a:gs>
                    <a:gs pos="100000">
                      <a:schemeClr val="tx1"/>
                    </a:gs>
                  </a:gsLst>
                  <a:lin ang="5400000" scaled="1"/>
                </a:gradFill>
              </a:defRPr>
            </a:lvl1pPr>
          </a:lstStyle>
          <a:p>
            <a:r>
              <a:rPr lang="en-US" dirty="0"/>
              <a:t>Click to edit Master title style</a:t>
            </a:r>
          </a:p>
        </p:txBody>
      </p:sp>
    </p:spTree>
    <p:extLst>
      <p:ext uri="{BB962C8B-B14F-4D97-AF65-F5344CB8AC3E}">
        <p14:creationId xmlns:p14="http://schemas.microsoft.com/office/powerpoint/2010/main" val="7284947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dirty="0"/>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341996" y="2030698"/>
            <a:ext cx="3568658" cy="1890998"/>
          </a:xfrm>
        </p:spPr>
        <p:txBody>
          <a:bodyPr lIns="0" tIns="0" rIns="0" bIns="0"/>
          <a:lstStyle>
            <a:lvl1pPr marL="210091" indent="-210091">
              <a:lnSpc>
                <a:spcPts val="1324"/>
              </a:lnSpc>
              <a:spcBef>
                <a:spcPts val="0"/>
              </a:spcBef>
              <a:buFont typeface="Arial" panose="020B0604020202020204" pitchFamily="34" charset="0"/>
              <a:buChar char="•"/>
              <a:defRPr sz="1029" b="0" i="0" spc="0">
                <a:gradFill>
                  <a:gsLst>
                    <a:gs pos="0">
                      <a:schemeClr val="tx1"/>
                    </a:gs>
                    <a:gs pos="100000">
                      <a:schemeClr val="tx1"/>
                    </a:gs>
                  </a:gsLst>
                  <a:lin ang="5400000" scaled="1"/>
                </a:gra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rPr>
              <a:t>© Microsoft Corporation                                                                                  								                      Dynamics 365 </a:t>
            </a:r>
          </a:p>
        </p:txBody>
      </p:sp>
    </p:spTree>
    <p:extLst>
      <p:ext uri="{BB962C8B-B14F-4D97-AF65-F5344CB8AC3E}">
        <p14:creationId xmlns:p14="http://schemas.microsoft.com/office/powerpoint/2010/main" val="289314981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dirty="0"/>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rPr>
              <a:t>© Microsoft Corporation                                                                                  								                      Dynamics 365 </a:t>
            </a:r>
          </a:p>
        </p:txBody>
      </p:sp>
    </p:spTree>
    <p:extLst>
      <p:ext uri="{BB962C8B-B14F-4D97-AF65-F5344CB8AC3E}">
        <p14:creationId xmlns:p14="http://schemas.microsoft.com/office/powerpoint/2010/main" val="108074403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dirty="0"/>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341996" y="2030698"/>
            <a:ext cx="3568658" cy="1890998"/>
          </a:xfrm>
        </p:spPr>
        <p:txBody>
          <a:bodyPr lIns="0" tIns="0" rIns="0" bIns="0"/>
          <a:lstStyle>
            <a:lvl1pPr marL="210091" indent="-210091">
              <a:lnSpc>
                <a:spcPts val="1324"/>
              </a:lnSpc>
              <a:spcBef>
                <a:spcPts val="0"/>
              </a:spcBef>
              <a:buFont typeface="Arial" panose="020B0604020202020204" pitchFamily="34" charset="0"/>
              <a:buChar char="•"/>
              <a:defRPr sz="1029" b="0" i="0" spc="0">
                <a:gradFill>
                  <a:gsLst>
                    <a:gs pos="0">
                      <a:schemeClr val="tx1"/>
                    </a:gs>
                    <a:gs pos="100000">
                      <a:schemeClr val="tx1"/>
                    </a:gs>
                  </a:gsLst>
                  <a:lin ang="5400000" scaled="1"/>
                </a:gra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rPr>
              <a:t>© Microsoft Corporation                                                                                  								                      Dynamics 365 </a:t>
            </a:r>
          </a:p>
        </p:txBody>
      </p:sp>
      <p:pic>
        <p:nvPicPr>
          <p:cNvPr id="8" name="Picture 7">
            <a:extLst>
              <a:ext uri="{FF2B5EF4-FFF2-40B4-BE49-F238E27FC236}">
                <a16:creationId xmlns:a16="http://schemas.microsoft.com/office/drawing/2014/main" id="{C039B1C4-BB04-4190-90F9-F4024B0B3BC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52028" y="255220"/>
            <a:ext cx="4049976" cy="2373761"/>
          </a:xfrm>
          <a:prstGeom prst="rect">
            <a:avLst/>
          </a:prstGeom>
        </p:spPr>
      </p:pic>
      <p:sp>
        <p:nvSpPr>
          <p:cNvPr id="9" name="Picture Placeholder 11">
            <a:extLst>
              <a:ext uri="{FF2B5EF4-FFF2-40B4-BE49-F238E27FC236}">
                <a16:creationId xmlns:a16="http://schemas.microsoft.com/office/drawing/2014/main" id="{72F6419D-F45C-4BDB-9D99-F2C52AE85FC0}"/>
              </a:ext>
            </a:extLst>
          </p:cNvPr>
          <p:cNvSpPr>
            <a:spLocks noGrp="1"/>
          </p:cNvSpPr>
          <p:nvPr>
            <p:ph type="pic" sz="quarter" idx="12"/>
          </p:nvPr>
        </p:nvSpPr>
        <p:spPr>
          <a:xfrm>
            <a:off x="5459696" y="1259837"/>
            <a:ext cx="2860989" cy="456279"/>
          </a:xfrm>
        </p:spPr>
        <p:txBody>
          <a:bodyPr anchor="ctr" anchorCtr="0"/>
          <a:lstStyle>
            <a:lvl1pPr algn="ctr">
              <a:defRPr/>
            </a:lvl1pPr>
          </a:lstStyle>
          <a:p>
            <a:r>
              <a:rPr lang="en-US" dirty="0"/>
              <a:t>Click icon to add picture</a:t>
            </a:r>
          </a:p>
        </p:txBody>
      </p:sp>
      <p:pic>
        <p:nvPicPr>
          <p:cNvPr id="10" name="Picture 9">
            <a:extLst>
              <a:ext uri="{FF2B5EF4-FFF2-40B4-BE49-F238E27FC236}">
                <a16:creationId xmlns:a16="http://schemas.microsoft.com/office/drawing/2014/main" id="{A1B8E8FA-8C2E-4D6A-99B1-D3D0B46B1BC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52028" y="2435868"/>
            <a:ext cx="4049976" cy="2373761"/>
          </a:xfrm>
          <a:prstGeom prst="rect">
            <a:avLst/>
          </a:prstGeom>
        </p:spPr>
      </p:pic>
      <p:sp>
        <p:nvSpPr>
          <p:cNvPr id="14" name="Picture Placeholder 11">
            <a:extLst>
              <a:ext uri="{FF2B5EF4-FFF2-40B4-BE49-F238E27FC236}">
                <a16:creationId xmlns:a16="http://schemas.microsoft.com/office/drawing/2014/main" id="{773703C8-B3C8-4AAC-A6A6-8DEF824F1BF7}"/>
              </a:ext>
            </a:extLst>
          </p:cNvPr>
          <p:cNvSpPr>
            <a:spLocks noGrp="1"/>
          </p:cNvSpPr>
          <p:nvPr>
            <p:ph type="pic" sz="quarter" idx="13"/>
          </p:nvPr>
        </p:nvSpPr>
        <p:spPr>
          <a:xfrm>
            <a:off x="5459696" y="3423497"/>
            <a:ext cx="2860989" cy="456279"/>
          </a:xfrm>
        </p:spPr>
        <p:txBody>
          <a:bodyPr anchor="ctr" anchorCtr="0"/>
          <a:lstStyle>
            <a:lvl1pPr algn="ctr">
              <a:defRPr/>
            </a:lvl1pPr>
          </a:lstStyle>
          <a:p>
            <a:r>
              <a:rPr lang="en-US" dirty="0"/>
              <a:t>Click icon to add picture</a:t>
            </a:r>
          </a:p>
        </p:txBody>
      </p:sp>
    </p:spTree>
    <p:extLst>
      <p:ext uri="{BB962C8B-B14F-4D97-AF65-F5344CB8AC3E}">
        <p14:creationId xmlns:p14="http://schemas.microsoft.com/office/powerpoint/2010/main" val="373481897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Device layout 1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rPr>
              <a:t>© Microsoft Corporation                                                                                  								                      Dynamics 365 </a:t>
            </a:r>
          </a:p>
        </p:txBody>
      </p:sp>
      <p:pic>
        <p:nvPicPr>
          <p:cNvPr id="8" name="Picture 7">
            <a:extLst>
              <a:ext uri="{FF2B5EF4-FFF2-40B4-BE49-F238E27FC236}">
                <a16:creationId xmlns:a16="http://schemas.microsoft.com/office/drawing/2014/main" id="{C039B1C4-BB04-4190-90F9-F4024B0B3BC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52028" y="255220"/>
            <a:ext cx="4049976" cy="2373761"/>
          </a:xfrm>
          <a:prstGeom prst="rect">
            <a:avLst/>
          </a:prstGeom>
        </p:spPr>
      </p:pic>
      <p:sp>
        <p:nvSpPr>
          <p:cNvPr id="9" name="Picture Placeholder 11">
            <a:extLst>
              <a:ext uri="{FF2B5EF4-FFF2-40B4-BE49-F238E27FC236}">
                <a16:creationId xmlns:a16="http://schemas.microsoft.com/office/drawing/2014/main" id="{72F6419D-F45C-4BDB-9D99-F2C52AE85FC0}"/>
              </a:ext>
            </a:extLst>
          </p:cNvPr>
          <p:cNvSpPr>
            <a:spLocks noGrp="1"/>
          </p:cNvSpPr>
          <p:nvPr>
            <p:ph type="pic" sz="quarter" idx="12"/>
          </p:nvPr>
        </p:nvSpPr>
        <p:spPr>
          <a:xfrm>
            <a:off x="5459696" y="1259837"/>
            <a:ext cx="2860989" cy="456279"/>
          </a:xfrm>
        </p:spPr>
        <p:txBody>
          <a:bodyPr anchor="ctr" anchorCtr="0"/>
          <a:lstStyle>
            <a:lvl1pPr algn="ctr">
              <a:defRPr/>
            </a:lvl1pPr>
          </a:lstStyle>
          <a:p>
            <a:r>
              <a:rPr lang="en-US" dirty="0"/>
              <a:t>Click icon to add picture</a:t>
            </a:r>
          </a:p>
        </p:txBody>
      </p:sp>
      <p:pic>
        <p:nvPicPr>
          <p:cNvPr id="10" name="Picture 9">
            <a:extLst>
              <a:ext uri="{FF2B5EF4-FFF2-40B4-BE49-F238E27FC236}">
                <a16:creationId xmlns:a16="http://schemas.microsoft.com/office/drawing/2014/main" id="{A1B8E8FA-8C2E-4D6A-99B1-D3D0B46B1BC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52028" y="2435868"/>
            <a:ext cx="4049976" cy="2373761"/>
          </a:xfrm>
          <a:prstGeom prst="rect">
            <a:avLst/>
          </a:prstGeom>
        </p:spPr>
      </p:pic>
      <p:sp>
        <p:nvSpPr>
          <p:cNvPr id="14" name="Picture Placeholder 11">
            <a:extLst>
              <a:ext uri="{FF2B5EF4-FFF2-40B4-BE49-F238E27FC236}">
                <a16:creationId xmlns:a16="http://schemas.microsoft.com/office/drawing/2014/main" id="{773703C8-B3C8-4AAC-A6A6-8DEF824F1BF7}"/>
              </a:ext>
            </a:extLst>
          </p:cNvPr>
          <p:cNvSpPr>
            <a:spLocks noGrp="1"/>
          </p:cNvSpPr>
          <p:nvPr>
            <p:ph type="pic" sz="quarter" idx="13"/>
          </p:nvPr>
        </p:nvSpPr>
        <p:spPr>
          <a:xfrm>
            <a:off x="5459696" y="3423497"/>
            <a:ext cx="2860989" cy="456279"/>
          </a:xfrm>
        </p:spPr>
        <p:txBody>
          <a:bodyPr anchor="ctr" anchorCtr="0"/>
          <a:lstStyle>
            <a:lvl1pPr algn="ctr">
              <a:defRPr/>
            </a:lvl1pPr>
          </a:lstStyle>
          <a:p>
            <a:r>
              <a:rPr lang="en-US" dirty="0"/>
              <a:t>Click icon to add picture</a:t>
            </a:r>
          </a:p>
        </p:txBody>
      </p:sp>
    </p:spTree>
    <p:extLst>
      <p:ext uri="{BB962C8B-B14F-4D97-AF65-F5344CB8AC3E}">
        <p14:creationId xmlns:p14="http://schemas.microsoft.com/office/powerpoint/2010/main" val="113580551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343255" y="1500554"/>
            <a:ext cx="1269935" cy="2193934"/>
          </a:xfrm>
        </p:spPr>
        <p:txBody>
          <a:bodyPr lIns="0" tIns="0" rIns="0" bIns="0"/>
          <a:lstStyle>
            <a:lvl1pPr marL="0" indent="0">
              <a:lnSpc>
                <a:spcPts val="1324"/>
              </a:lnSpc>
              <a:spcBef>
                <a:spcPts val="662"/>
              </a:spcBef>
              <a:buNone/>
              <a:defRPr lang="en-US" sz="1029" b="0" kern="1200" spc="0" baseline="0" dirty="0">
                <a:gradFill>
                  <a:gsLst>
                    <a:gs pos="0">
                      <a:srgbClr val="002050"/>
                    </a:gs>
                    <a:gs pos="100000">
                      <a:srgbClr val="002050"/>
                    </a:gs>
                  </a:gsLst>
                  <a:lin ang="5400000" scaled="1"/>
                </a:gra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1789349" y="1500554"/>
            <a:ext cx="1269935" cy="2193934"/>
          </a:xfrm>
        </p:spPr>
        <p:txBody>
          <a:bodyPr lIns="0" tIns="0" rIns="0" bIns="0"/>
          <a:lstStyle>
            <a:lvl1pPr marL="0" indent="0">
              <a:lnSpc>
                <a:spcPts val="1324"/>
              </a:lnSpc>
              <a:spcBef>
                <a:spcPts val="662"/>
              </a:spcBef>
              <a:buNone/>
              <a:defRPr lang="en-US" sz="1029" b="0" kern="1200" spc="0" baseline="0" dirty="0">
                <a:gradFill>
                  <a:gsLst>
                    <a:gs pos="0">
                      <a:srgbClr val="002050"/>
                    </a:gs>
                    <a:gs pos="100000">
                      <a:srgbClr val="002050"/>
                    </a:gs>
                  </a:gsLst>
                  <a:lin ang="5400000" scaled="1"/>
                </a:gra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rPr>
              <a:t>© Microsoft Corporation                                                                                  								                      Dynamics 365 </a:t>
            </a:r>
          </a:p>
        </p:txBody>
      </p:sp>
    </p:spTree>
    <p:extLst>
      <p:ext uri="{BB962C8B-B14F-4D97-AF65-F5344CB8AC3E}">
        <p14:creationId xmlns:p14="http://schemas.microsoft.com/office/powerpoint/2010/main" val="376210330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88187" y="365211"/>
            <a:ext cx="8152448" cy="4778290"/>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1720483" y="2593084"/>
            <a:ext cx="5759063" cy="456279"/>
          </a:xfrm>
        </p:spPr>
        <p:txBody>
          <a:bodyPr anchor="ctr" anchorCtr="0"/>
          <a:lstStyle>
            <a:lvl1pPr algn="ctr">
              <a:defRPr/>
            </a:lvl1pPr>
          </a:lstStyle>
          <a:p>
            <a:r>
              <a:rPr lang="en-US" dirty="0"/>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rPr>
              <a:t>© Microsoft Corporation                                                                                  								                      Dynamics 365 </a:t>
            </a:r>
          </a:p>
        </p:txBody>
      </p:sp>
    </p:spTree>
    <p:extLst>
      <p:ext uri="{BB962C8B-B14F-4D97-AF65-F5344CB8AC3E}">
        <p14:creationId xmlns:p14="http://schemas.microsoft.com/office/powerpoint/2010/main" val="81844073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8406055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672381" y="0"/>
            <a:ext cx="4471619" cy="51435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gradFill>
                  <a:gsLst>
                    <a:gs pos="0">
                      <a:schemeClr val="bg1"/>
                    </a:gs>
                    <a:gs pos="100000">
                      <a:schemeClr val="bg1"/>
                    </a:gs>
                  </a:gsLst>
                  <a:lin ang="5400000" scaled="1"/>
                </a:gradFill>
              </a:defRPr>
            </a:lvl1pPr>
          </a:lstStyle>
          <a:p>
            <a:r>
              <a:rPr lang="en-US" dirty="0"/>
              <a:t>Click icon to add picture</a:t>
            </a:r>
          </a:p>
        </p:txBody>
      </p:sp>
      <p:sp>
        <p:nvSpPr>
          <p:cNvPr id="2" name="Title 1"/>
          <p:cNvSpPr>
            <a:spLocks noGrp="1"/>
          </p:cNvSpPr>
          <p:nvPr>
            <p:ph type="title" hasCustomPrompt="1"/>
          </p:nvPr>
        </p:nvSpPr>
        <p:spPr>
          <a:xfrm>
            <a:off x="341998" y="465322"/>
            <a:ext cx="4156469" cy="307777"/>
          </a:xfrm>
        </p:spPr>
        <p:txBody>
          <a:bodyPr wrap="square" lIns="0" tIns="0" rIns="0" bIns="0">
            <a:spAutoFit/>
          </a:bodyPr>
          <a:lstStyle>
            <a:lvl1pPr>
              <a:lnSpc>
                <a:spcPts val="2352"/>
              </a:lnSpc>
              <a:defRPr sz="2059" baseline="0">
                <a:gradFill>
                  <a:gsLst>
                    <a:gs pos="0">
                      <a:schemeClr val="tx1"/>
                    </a:gs>
                    <a:gs pos="100000">
                      <a:schemeClr val="tx1"/>
                    </a:gs>
                  </a:gsLst>
                  <a:lin ang="5400000" scaled="1"/>
                </a:gradFill>
              </a:defRPr>
            </a:lvl1pPr>
          </a:lstStyle>
          <a:p>
            <a:r>
              <a:rPr lang="en-US" dirty="0"/>
              <a:t>Photo layout 1</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271380"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marL="0" marR="0" lvl="0" indent="0" algn="l" defTabSz="685644" rtl="0" eaLnBrk="1" fontAlgn="auto" latinLnBrk="0" hangingPunct="1">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rPr>
              <a:t>© Microsoft Corporation                                                                                  							</a:t>
            </a:r>
          </a:p>
        </p:txBody>
      </p:sp>
      <p:sp>
        <p:nvSpPr>
          <p:cNvPr id="9" name="Text Placeholder 8">
            <a:extLst>
              <a:ext uri="{FF2B5EF4-FFF2-40B4-BE49-F238E27FC236}">
                <a16:creationId xmlns:a16="http://schemas.microsoft.com/office/drawing/2014/main" id="{4247FE69-8FB0-4134-986E-B47663576B8F}"/>
              </a:ext>
            </a:extLst>
          </p:cNvPr>
          <p:cNvSpPr>
            <a:spLocks noGrp="1"/>
          </p:cNvSpPr>
          <p:nvPr>
            <p:ph type="body" sz="quarter" idx="11"/>
          </p:nvPr>
        </p:nvSpPr>
        <p:spPr>
          <a:xfrm>
            <a:off x="341996" y="1592267"/>
            <a:ext cx="4063316" cy="507831"/>
          </a:xfrm>
        </p:spPr>
        <p:txBody>
          <a:bodyPr/>
          <a:lstStyle>
            <a:lvl1pPr>
              <a:spcBef>
                <a:spcPts val="900"/>
              </a:spcBef>
              <a:spcAft>
                <a:spcPts val="0"/>
              </a:spcAft>
              <a:defRPr kumimoji="0" lang="en-US" sz="1050" b="0" i="0" u="none" strike="noStrike" kern="0" cap="none" spc="0" normalizeH="0" baseline="0" dirty="0" smtClean="0">
                <a:ln>
                  <a:noFill/>
                </a:ln>
                <a:gradFill>
                  <a:gsLst>
                    <a:gs pos="0">
                      <a:schemeClr val="tx1"/>
                    </a:gs>
                    <a:gs pos="100000">
                      <a:schemeClr val="tx1"/>
                    </a:gs>
                  </a:gsLst>
                  <a:lin ang="5400000" scaled="1"/>
                </a:gradFill>
                <a:effectLst/>
                <a:uLnTx/>
                <a:uFillTx/>
                <a:latin typeface="Segoe UI Semibold"/>
                <a:ea typeface="+mn-ea"/>
                <a:cs typeface="Segoe UI" panose="020B0502040204020203" pitchFamily="34" charset="0"/>
              </a:defRPr>
            </a:lvl1pPr>
            <a:lvl2pPr>
              <a:defRPr kumimoji="0" lang="en-US" sz="1050" b="0" i="0" u="none" strike="noStrike" kern="0" cap="none" spc="0" normalizeH="0" baseline="0" dirty="0" smtClean="0">
                <a:ln>
                  <a:noFill/>
                </a:ln>
                <a:gradFill>
                  <a:gsLst>
                    <a:gs pos="0">
                      <a:schemeClr val="tx1"/>
                    </a:gs>
                    <a:gs pos="100000">
                      <a:schemeClr val="tx1"/>
                    </a:gs>
                  </a:gsLst>
                  <a:lin ang="5400000" scaled="1"/>
                </a:gradFill>
                <a:effectLst/>
                <a:uLnTx/>
                <a:uFillTx/>
                <a:latin typeface="Segoe UI"/>
                <a:ea typeface="+mn-ea"/>
                <a:cs typeface="Segoe UI Semibold" panose="020B0702040204020203" pitchFamily="34" charset="0"/>
              </a:defRPr>
            </a:lvl2pPr>
            <a:lvl3pPr marL="0" marR="0" indent="0" algn="l" defTabSz="684972" rtl="0" eaLnBrk="1" fontAlgn="base" latinLnBrk="0" hangingPunct="1">
              <a:lnSpc>
                <a:spcPct val="100000"/>
              </a:lnSpc>
              <a:spcBef>
                <a:spcPts val="881"/>
              </a:spcBef>
              <a:spcAft>
                <a:spcPts val="0"/>
              </a:spcAft>
              <a:buClrTx/>
              <a:buSzPct val="90000"/>
              <a:buFont typeface="Arial" pitchFamily="34" charset="0"/>
              <a:buNone/>
              <a:tabLst/>
              <a:defRPr lang="en-US" sz="1050" b="1" kern="1200" spc="0" baseline="0" dirty="0" smtClean="0">
                <a:solidFill>
                  <a:schemeClr val="tx2"/>
                </a:solidFill>
                <a:latin typeface="Segoe UI"/>
                <a:ea typeface="+mn-ea"/>
                <a:cs typeface="+mn-cs"/>
              </a:defRPr>
            </a:lvl3pPr>
            <a:lvl4pPr>
              <a:defRPr sz="1050"/>
            </a:lvl4pPr>
            <a:lvl5pPr>
              <a:defRPr sz="105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13680075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3994547" y="0"/>
            <a:ext cx="5149453" cy="5149453"/>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l" defTabSz="699354"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431358"/>
            <a:ext cx="3125915" cy="1218795"/>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436532" y="2971800"/>
            <a:ext cx="3123437" cy="207749"/>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01691" y="7242"/>
            <a:ext cx="5142309" cy="3852651"/>
          </a:xfrm>
          <a:prstGeom prst="rect">
            <a:avLst/>
          </a:prstGeom>
        </p:spPr>
      </p:pic>
    </p:spTree>
    <p:extLst>
      <p:ext uri="{BB962C8B-B14F-4D97-AF65-F5344CB8AC3E}">
        <p14:creationId xmlns:p14="http://schemas.microsoft.com/office/powerpoint/2010/main" val="666582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2">
    <p:bg>
      <p:bgPr>
        <a:solidFill>
          <a:srgbClr val="00B7C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348631" y="3635746"/>
            <a:ext cx="7206784" cy="592213"/>
          </a:xfrm>
        </p:spPr>
        <p:txBody>
          <a:bodyPr/>
          <a:lstStyle>
            <a:lvl1pPr>
              <a:defRPr sz="1324">
                <a:gradFill>
                  <a:gsLst>
                    <a:gs pos="0">
                      <a:srgbClr val="002050"/>
                    </a:gs>
                    <a:gs pos="100000">
                      <a:srgbClr val="002050"/>
                    </a:gs>
                  </a:gsLst>
                  <a:lin ang="0" scaled="0"/>
                </a:gradFill>
              </a:defRPr>
            </a:lvl1pPr>
            <a:lvl2pPr>
              <a:defRPr sz="1324">
                <a:gradFill>
                  <a:gsLst>
                    <a:gs pos="0">
                      <a:srgbClr val="002050"/>
                    </a:gs>
                    <a:gs pos="100000">
                      <a:srgbClr val="002050"/>
                    </a:gs>
                  </a:gsLst>
                  <a:lin ang="0" scaled="0"/>
                </a:gradFill>
              </a:defRPr>
            </a:lvl2pPr>
            <a:lvl3pPr>
              <a:defRPr sz="1029"/>
            </a:lvl3pPr>
            <a:lvl4pPr>
              <a:defRPr sz="1029"/>
            </a:lvl4pPr>
            <a:lvl5pPr>
              <a:defRPr sz="772"/>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5687" y="192878"/>
            <a:ext cx="1699733" cy="426893"/>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305544" y="2272496"/>
            <a:ext cx="7222792" cy="1344828"/>
          </a:xfrm>
          <a:noFill/>
        </p:spPr>
        <p:txBody>
          <a:bodyPr lIns="0" tIns="0" rIns="0" bIns="182880" anchor="b" anchorCtr="0"/>
          <a:lstStyle>
            <a:lvl1pPr>
              <a:defRPr sz="3529" strike="noStrike" spc="-37" baseline="0">
                <a:gradFill>
                  <a:gsLst>
                    <a:gs pos="0">
                      <a:srgbClr val="002050"/>
                    </a:gs>
                    <a:gs pos="100000">
                      <a:srgbClr val="002050"/>
                    </a:gs>
                  </a:gsLst>
                  <a:lin ang="0" scaled="0"/>
                </a:gra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18655233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fographic layout">
    <p:spTree>
      <p:nvGrpSpPr>
        <p:cNvPr id="1" name=""/>
        <p:cNvGrpSpPr/>
        <p:nvPr/>
      </p:nvGrpSpPr>
      <p:grpSpPr>
        <a:xfrm>
          <a:off x="0" y="0"/>
          <a:ext cx="0" cy="0"/>
          <a:chOff x="0" y="0"/>
          <a:chExt cx="0" cy="0"/>
        </a:xfrm>
      </p:grpSpPr>
      <p:sp>
        <p:nvSpPr>
          <p:cNvPr id="6" name="Content Placeholder 15">
            <a:extLst>
              <a:ext uri="{FF2B5EF4-FFF2-40B4-BE49-F238E27FC236}">
                <a16:creationId xmlns:a16="http://schemas.microsoft.com/office/drawing/2014/main" id="{14535A11-29B2-2246-AE7C-EAE4CC17642F}"/>
              </a:ext>
            </a:extLst>
          </p:cNvPr>
          <p:cNvSpPr>
            <a:spLocks noGrp="1"/>
          </p:cNvSpPr>
          <p:nvPr>
            <p:ph sz="quarter" idx="18" hasCustomPrompt="1"/>
          </p:nvPr>
        </p:nvSpPr>
        <p:spPr>
          <a:xfrm>
            <a:off x="426036" y="1687049"/>
            <a:ext cx="8291929" cy="3014013"/>
          </a:xfrm>
        </p:spPr>
        <p:txBody>
          <a:bodyPr wrap="square" anchor="ctr">
            <a:noAutofit/>
          </a:bodyPr>
          <a:lstStyle>
            <a:lvl1pPr marL="0" indent="0" algn="ctr">
              <a:lnSpc>
                <a:spcPct val="100000"/>
              </a:lnSpc>
              <a:buNone/>
              <a:defRPr sz="1471">
                <a:solidFill>
                  <a:schemeClr val="tx2"/>
                </a:solidFill>
                <a:latin typeface="+mj-lt"/>
              </a:defRPr>
            </a:lvl1pPr>
          </a:lstStyle>
          <a:p>
            <a:pPr lvl="0"/>
            <a:r>
              <a:rPr lang="en-US"/>
              <a:t> Infographic here</a:t>
            </a:r>
          </a:p>
        </p:txBody>
      </p:sp>
      <p:sp>
        <p:nvSpPr>
          <p:cNvPr id="8" name="Text Placeholder 3">
            <a:extLst>
              <a:ext uri="{FF2B5EF4-FFF2-40B4-BE49-F238E27FC236}">
                <a16:creationId xmlns:a16="http://schemas.microsoft.com/office/drawing/2014/main" id="{79FBB3B0-FE1B-E544-9824-37CF99F9899B}"/>
              </a:ext>
            </a:extLst>
          </p:cNvPr>
          <p:cNvSpPr>
            <a:spLocks noGrp="1"/>
          </p:cNvSpPr>
          <p:nvPr>
            <p:ph type="body" sz="quarter" idx="12" hasCustomPrompt="1"/>
          </p:nvPr>
        </p:nvSpPr>
        <p:spPr>
          <a:xfrm>
            <a:off x="435478" y="1005917"/>
            <a:ext cx="8285165" cy="226327"/>
          </a:xfrm>
        </p:spPr>
        <p:txBody>
          <a:bodyPr wrap="square" lIns="0" tIns="0" rIns="0" bIns="0">
            <a:spAutoFit/>
          </a:bodyPr>
          <a:lstStyle>
            <a:lvl1pPr marL="0" indent="0" algn="ctr">
              <a:lnSpc>
                <a:spcPct val="100000"/>
              </a:lnSpc>
              <a:spcBef>
                <a:spcPts val="0"/>
              </a:spcBef>
              <a:spcAft>
                <a:spcPts val="956"/>
              </a:spcAft>
              <a:buNone/>
              <a:defRPr sz="1471" b="0" i="0">
                <a:solidFill>
                  <a:srgbClr val="000000"/>
                </a:solidFill>
                <a:latin typeface="Segoe UI Light" panose="020B0502040204020203" pitchFamily="34" charset="0"/>
                <a:cs typeface="Segoe UI Light" panose="020B0502040204020203" pitchFamily="34" charset="0"/>
              </a:defRPr>
            </a:lvl1pPr>
            <a:lvl2pPr marL="168090" indent="0">
              <a:lnSpc>
                <a:spcPct val="90000"/>
              </a:lnSpc>
              <a:spcBef>
                <a:spcPts val="0"/>
              </a:spcBef>
              <a:spcAft>
                <a:spcPts val="956"/>
              </a:spcAft>
              <a:buNone/>
              <a:defRPr sz="1471">
                <a:solidFill>
                  <a:schemeClr val="tx2"/>
                </a:solidFill>
              </a:defRPr>
            </a:lvl2pPr>
            <a:lvl3pPr marL="336179" indent="0">
              <a:spcBef>
                <a:spcPts val="0"/>
              </a:spcBef>
              <a:spcAft>
                <a:spcPts val="956"/>
              </a:spcAft>
              <a:buNone/>
              <a:defRPr sz="1471"/>
            </a:lvl3pPr>
            <a:lvl4pPr marL="504269" indent="0">
              <a:spcBef>
                <a:spcPts val="0"/>
              </a:spcBef>
              <a:spcAft>
                <a:spcPts val="956"/>
              </a:spcAft>
              <a:buNone/>
              <a:defRPr sz="1471"/>
            </a:lvl4pPr>
            <a:lvl5pPr marL="672358" indent="0">
              <a:buNone/>
              <a:defRPr/>
            </a:lvl5pPr>
          </a:lstStyle>
          <a:p>
            <a:pPr lvl="0"/>
            <a:r>
              <a:rPr lang="en-US"/>
              <a:t>Subtitle Segoe UI 20pt</a:t>
            </a:r>
          </a:p>
        </p:txBody>
      </p:sp>
      <p:sp>
        <p:nvSpPr>
          <p:cNvPr id="9" name="Title Placeholder 1">
            <a:extLst>
              <a:ext uri="{FF2B5EF4-FFF2-40B4-BE49-F238E27FC236}">
                <a16:creationId xmlns:a16="http://schemas.microsoft.com/office/drawing/2014/main" id="{8F0BA1EA-1289-7B41-AAF4-751B32835914}"/>
              </a:ext>
            </a:extLst>
          </p:cNvPr>
          <p:cNvSpPr>
            <a:spLocks noGrp="1"/>
          </p:cNvSpPr>
          <p:nvPr>
            <p:ph type="title" hasCustomPrompt="1"/>
          </p:nvPr>
        </p:nvSpPr>
        <p:spPr>
          <a:xfrm>
            <a:off x="435498" y="518356"/>
            <a:ext cx="8282436" cy="561627"/>
          </a:xfrm>
          <a:prstGeom prst="rect">
            <a:avLst/>
          </a:prstGeom>
        </p:spPr>
        <p:txBody>
          <a:bodyPr vert="horz" wrap="square" lIns="0" tIns="164592" rIns="0" bIns="0" rtlCol="0" anchor="t">
            <a:noAutofit/>
          </a:bodyPr>
          <a:lstStyle>
            <a:lvl1pPr algn="ctr">
              <a:lnSpc>
                <a:spcPct val="100000"/>
              </a:lnSpc>
              <a:defRPr sz="2353">
                <a:solidFill>
                  <a:srgbClr val="000000"/>
                </a:solidFill>
              </a:defRPr>
            </a:lvl1pPr>
          </a:lstStyle>
          <a:p>
            <a:r>
              <a:rPr lang="en-US" dirty="0"/>
              <a:t>Heading Segoe UI </a:t>
            </a:r>
            <a:r>
              <a:rPr lang="en-US" dirty="0" err="1"/>
              <a:t>Semibold</a:t>
            </a:r>
            <a:r>
              <a:rPr lang="en-US" dirty="0"/>
              <a:t> 32pt</a:t>
            </a:r>
          </a:p>
        </p:txBody>
      </p:sp>
    </p:spTree>
    <p:extLst>
      <p:ext uri="{BB962C8B-B14F-4D97-AF65-F5344CB8AC3E}">
        <p14:creationId xmlns:p14="http://schemas.microsoft.com/office/powerpoint/2010/main" val="3381137236"/>
      </p:ext>
    </p:extLst>
  </p:cSld>
  <p:clrMapOvr>
    <a:masterClrMapping/>
  </p:clrMapOvr>
  <p:transition>
    <p:fade/>
  </p:transition>
  <p:extLst>
    <p:ext uri="{DCECCB84-F9BA-43D5-87BE-67443E8EF086}">
      <p15:sldGuideLst xmlns:p15="http://schemas.microsoft.com/office/powerpoint/2012/main">
        <p15:guide id="1" orient="horz" pos="78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0700FF8-C3FA-43B6-99EE-057A17FA5964}"/>
              </a:ext>
            </a:extLst>
          </p:cNvPr>
          <p:cNvSpPr>
            <a:spLocks noGrp="1"/>
          </p:cNvSpPr>
          <p:nvPr>
            <p:ph type="body" sz="quarter" idx="10" hasCustomPrompt="1"/>
          </p:nvPr>
        </p:nvSpPr>
        <p:spPr>
          <a:xfrm>
            <a:off x="403622" y="410765"/>
            <a:ext cx="3963591" cy="373949"/>
          </a:xfrm>
        </p:spPr>
        <p:txBody>
          <a:bodyPr wrap="square" lIns="0" tIns="0" rIns="0" bIns="0">
            <a:spAutoFit/>
          </a:bodyPr>
          <a:lstStyle>
            <a:lvl1pPr marL="0" indent="0">
              <a:buNone/>
              <a:defRPr sz="2700" b="1">
                <a:solidFill>
                  <a:srgbClr val="0078D4"/>
                </a:solidFill>
              </a:defRPr>
            </a:lvl1pPr>
          </a:lstStyle>
          <a:p>
            <a:pPr lvl="0"/>
            <a:r>
              <a:rPr lang="en-GB"/>
              <a:t>Slide title</a:t>
            </a:r>
          </a:p>
        </p:txBody>
      </p:sp>
      <p:sp>
        <p:nvSpPr>
          <p:cNvPr id="8" name="Text Placeholder 7">
            <a:extLst>
              <a:ext uri="{FF2B5EF4-FFF2-40B4-BE49-F238E27FC236}">
                <a16:creationId xmlns:a16="http://schemas.microsoft.com/office/drawing/2014/main" id="{67A12113-3B99-4240-A379-207D1B3D55F0}"/>
              </a:ext>
            </a:extLst>
          </p:cNvPr>
          <p:cNvSpPr>
            <a:spLocks noGrp="1"/>
          </p:cNvSpPr>
          <p:nvPr>
            <p:ph type="body" sz="quarter" idx="11" hasCustomPrompt="1"/>
          </p:nvPr>
        </p:nvSpPr>
        <p:spPr>
          <a:xfrm>
            <a:off x="403623" y="1061100"/>
            <a:ext cx="3963590" cy="3671635"/>
          </a:xfrm>
        </p:spPr>
        <p:txBody>
          <a:bodyPr lIns="0" tIns="0" rIns="0" bIns="0">
            <a:normAutofit/>
          </a:bodyPr>
          <a:lstStyle>
            <a:lvl1pPr marL="0" indent="0">
              <a:buNone/>
              <a:defRPr sz="165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
        <p:nvSpPr>
          <p:cNvPr id="3" name="Picture Placeholder 2">
            <a:extLst>
              <a:ext uri="{FF2B5EF4-FFF2-40B4-BE49-F238E27FC236}">
                <a16:creationId xmlns:a16="http://schemas.microsoft.com/office/drawing/2014/main" id="{E9C49ADC-6F1E-45DF-89CC-BF7458559E25}"/>
              </a:ext>
            </a:extLst>
          </p:cNvPr>
          <p:cNvSpPr>
            <a:spLocks noGrp="1"/>
          </p:cNvSpPr>
          <p:nvPr>
            <p:ph type="pic" sz="quarter" idx="12"/>
          </p:nvPr>
        </p:nvSpPr>
        <p:spPr>
          <a:xfrm>
            <a:off x="4774406" y="0"/>
            <a:ext cx="4369594" cy="443198"/>
          </a:xfrm>
          <a:solidFill>
            <a:srgbClr val="000000"/>
          </a:solidFill>
        </p:spPr>
        <p:txBody>
          <a:bodyPr/>
          <a:lstStyle>
            <a:lvl1pPr marL="0" indent="0">
              <a:buNone/>
              <a:defRPr/>
            </a:lvl1pPr>
          </a:lstStyle>
          <a:p>
            <a:endParaRPr lang="en-GB" dirty="0"/>
          </a:p>
        </p:txBody>
      </p:sp>
    </p:spTree>
    <p:extLst>
      <p:ext uri="{BB962C8B-B14F-4D97-AF65-F5344CB8AC3E}">
        <p14:creationId xmlns:p14="http://schemas.microsoft.com/office/powerpoint/2010/main" val="69227917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s option">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572000" y="0"/>
            <a:ext cx="4571999" cy="5143500"/>
          </a:xfrm>
          <a:blipFill dpi="0" rotWithShape="1">
            <a:blip r:embed="rId2" cstate="screen">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471">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036" y="1662103"/>
            <a:ext cx="3361593" cy="1661906"/>
          </a:xfrm>
          <a:prstGeom prst="rect">
            <a:avLst/>
          </a:prstGeom>
        </p:spPr>
        <p:txBody>
          <a:bodyPr vert="horz" wrap="square" lIns="0" tIns="164592" rIns="0" bIns="0" rtlCol="0" anchor="b">
            <a:noAutofit/>
          </a:bodyPr>
          <a:lstStyle>
            <a:lvl1pPr>
              <a:lnSpc>
                <a:spcPct val="100000"/>
              </a:lnSpc>
              <a:defRPr sz="2059"/>
            </a:lvl1pPr>
          </a:lstStyle>
          <a:p>
            <a:r>
              <a:rPr lang="en-US"/>
              <a:t>Title 2 columns option 28pts</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034" y="3628498"/>
            <a:ext cx="3361594" cy="1072564"/>
          </a:xfrm>
        </p:spPr>
        <p:txBody>
          <a:bodyPr wrap="square" lIns="0" tIns="0" rIns="0" bIns="0">
            <a:noAutofit/>
          </a:bodyPr>
          <a:lstStyle>
            <a:lvl1pPr marL="0" marR="0" indent="0" algn="l" defTabSz="685845" rtl="0" eaLnBrk="1" fontAlgn="auto" latinLnBrk="0" hangingPunct="1">
              <a:lnSpc>
                <a:spcPct val="100000"/>
              </a:lnSpc>
              <a:spcBef>
                <a:spcPts val="0"/>
              </a:spcBef>
              <a:spcAft>
                <a:spcPts val="1912"/>
              </a:spcAft>
              <a:buClrTx/>
              <a:buSzPct val="90000"/>
              <a:buFont typeface="Wingdings" panose="05000000000000000000" pitchFamily="2" charset="2"/>
              <a:buNone/>
              <a:tabLst/>
              <a:defRPr sz="1324" b="0" i="0">
                <a:solidFill>
                  <a:srgbClr val="000000"/>
                </a:solidFill>
                <a:latin typeface="Segoe UI Light" panose="020B0502040204020203" pitchFamily="34" charset="0"/>
                <a:cs typeface="Segoe UI Light" panose="020B0502040204020203" pitchFamily="34" charset="0"/>
              </a:defRPr>
            </a:lvl1pPr>
            <a:lvl2pPr marL="168090" marR="0" indent="0" algn="l" defTabSz="685845"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336179" indent="0">
              <a:buNone/>
              <a:defRPr/>
            </a:lvl3pPr>
            <a:lvl4pPr marL="504269" indent="0">
              <a:buNone/>
              <a:defRPr/>
            </a:lvl4pPr>
            <a:lvl5pPr marL="672358" indent="0">
              <a:buNone/>
              <a:defRPr/>
            </a:lvl5pPr>
          </a:lstStyle>
          <a:p>
            <a:pPr lvl="0"/>
            <a:r>
              <a:rPr lang="pt-BR" err="1"/>
              <a:t>Content</a:t>
            </a:r>
            <a:r>
              <a:rPr lang="pt-BR"/>
              <a:t> </a:t>
            </a:r>
            <a:r>
              <a:rPr lang="pt-BR" err="1"/>
              <a:t>option</a:t>
            </a:r>
            <a:r>
              <a:rPr lang="pt-BR"/>
              <a:t> 18pts</a:t>
            </a:r>
          </a:p>
        </p:txBody>
      </p:sp>
    </p:spTree>
    <p:extLst>
      <p:ext uri="{BB962C8B-B14F-4D97-AF65-F5344CB8AC3E}">
        <p14:creationId xmlns:p14="http://schemas.microsoft.com/office/powerpoint/2010/main" val="1858763920"/>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2803">
          <p15:clr>
            <a:srgbClr val="FBAE40"/>
          </p15:clr>
        </p15:guide>
        <p15:guide id="5" orient="horz" pos="309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6808" y="171451"/>
            <a:ext cx="8472313" cy="609398"/>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366808" y="1083564"/>
            <a:ext cx="8472313" cy="2143664"/>
          </a:xfrm>
        </p:spPr>
        <p:txBody>
          <a:bodyPr/>
          <a:lstStyle>
            <a:lvl1pPr>
              <a:lnSpc>
                <a:spcPct val="100000"/>
              </a:lnSpc>
              <a:spcBef>
                <a:spcPts val="1200"/>
              </a:spcBef>
              <a:buClrTx/>
              <a:defRPr/>
            </a:lvl1pPr>
            <a:lvl2pPr marL="1146175" indent="-393700" defTabSz="1250950">
              <a:lnSpc>
                <a:spcPct val="100000"/>
              </a:lnSpc>
              <a:spcBef>
                <a:spcPts val="300"/>
              </a:spcBef>
              <a:buClrTx/>
              <a:defRPr/>
            </a:lvl2pPr>
            <a:lvl3pPr marL="1662113" indent="-344488">
              <a:lnSpc>
                <a:spcPct val="100000"/>
              </a:lnSpc>
              <a:buClrTx/>
              <a:defRPr/>
            </a:lvl3pPr>
            <a:lvl4pPr marL="2119313" indent="-344488">
              <a:lnSpc>
                <a:spcPct val="100000"/>
              </a:lnSpc>
              <a:buClrTx/>
              <a:defRPr/>
            </a:lvl4pPr>
            <a:lvl5pPr marL="2574925" indent="-334963">
              <a:lnSpc>
                <a:spcPct val="100000"/>
              </a:lnSpc>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637780"/>
      </p:ext>
    </p:extLst>
  </p:cSld>
  <p:clrMapOvr>
    <a:masterClrMapping/>
  </p:clrMapOvr>
  <p:transition spd="slow">
    <p:push/>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09" y="171452"/>
            <a:ext cx="8472312" cy="443198"/>
          </a:xfrm>
        </p:spPr>
        <p:txBody>
          <a:bodyPr/>
          <a:lstStyle>
            <a:lvl1pPr marL="0" indent="0">
              <a:buFont typeface="Wingdings" panose="05000000000000000000" pitchFamily="2" charset="2"/>
              <a:buNone/>
              <a:defRPr sz="206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2000548"/>
          </a:xfrm>
        </p:spPr>
        <p:txBody>
          <a:bodyPr/>
          <a:lstStyle>
            <a:lvl1pPr marL="171450" indent="-171450">
              <a:buFont typeface="Wingdings" panose="05000000000000000000" pitchFamily="2" charset="2"/>
              <a:buChar char="§"/>
              <a:defRPr/>
            </a:lvl1pPr>
            <a:lvl2pPr marL="342900" indent="-171450">
              <a:buFont typeface="Wingdings" panose="05000000000000000000" pitchFamily="2" charset="2"/>
              <a:buChar char="§"/>
              <a:defRPr/>
            </a:lvl2pPr>
            <a:lvl3pPr marL="492919" indent="-150019">
              <a:buFont typeface="Wingdings" panose="05000000000000000000" pitchFamily="2" charset="2"/>
              <a:buChar char="§"/>
              <a:defRPr/>
            </a:lvl3pPr>
            <a:lvl4pPr marL="632222" indent="-135731">
              <a:buFont typeface="Wingdings" panose="05000000000000000000" pitchFamily="2" charset="2"/>
              <a:buChar char="§"/>
              <a:defRPr/>
            </a:lvl4pPr>
            <a:lvl5pPr marL="767954" indent="-126206">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87619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olumns graphic and text">
    <p:spTree>
      <p:nvGrpSpPr>
        <p:cNvPr id="1" name=""/>
        <p:cNvGrpSpPr/>
        <p:nvPr/>
      </p:nvGrpSpPr>
      <p:grpSpPr>
        <a:xfrm>
          <a:off x="0" y="0"/>
          <a:ext cx="0" cy="0"/>
          <a:chOff x="0" y="0"/>
          <a:chExt cx="0" cy="0"/>
        </a:xfrm>
      </p:grpSpPr>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7218089"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0" name="Content Placeholder 15">
            <a:extLst>
              <a:ext uri="{FF2B5EF4-FFF2-40B4-BE49-F238E27FC236}">
                <a16:creationId xmlns:a16="http://schemas.microsoft.com/office/drawing/2014/main" id="{57D0327C-017E-3F4C-BEA4-454BB6221570}"/>
              </a:ext>
            </a:extLst>
          </p:cNvPr>
          <p:cNvSpPr>
            <a:spLocks noGrp="1"/>
          </p:cNvSpPr>
          <p:nvPr>
            <p:ph sz="quarter" idx="24" hasCustomPrompt="1"/>
          </p:nvPr>
        </p:nvSpPr>
        <p:spPr>
          <a:xfrm>
            <a:off x="4961019"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3" name="Content Placeholder 15">
            <a:extLst>
              <a:ext uri="{FF2B5EF4-FFF2-40B4-BE49-F238E27FC236}">
                <a16:creationId xmlns:a16="http://schemas.microsoft.com/office/drawing/2014/main" id="{E270A049-6F10-2A46-A5DC-10547F876703}"/>
              </a:ext>
            </a:extLst>
          </p:cNvPr>
          <p:cNvSpPr>
            <a:spLocks noGrp="1"/>
          </p:cNvSpPr>
          <p:nvPr>
            <p:ph sz="quarter" idx="26" hasCustomPrompt="1"/>
          </p:nvPr>
        </p:nvSpPr>
        <p:spPr>
          <a:xfrm>
            <a:off x="2848018"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6" name="Content Placeholder 15">
            <a:extLst>
              <a:ext uri="{FF2B5EF4-FFF2-40B4-BE49-F238E27FC236}">
                <a16:creationId xmlns:a16="http://schemas.microsoft.com/office/drawing/2014/main" id="{37F95205-9570-7441-866C-BD237D2B54A9}"/>
              </a:ext>
            </a:extLst>
          </p:cNvPr>
          <p:cNvSpPr>
            <a:spLocks noGrp="1"/>
          </p:cNvSpPr>
          <p:nvPr>
            <p:ph sz="quarter" idx="28" hasCustomPrompt="1"/>
          </p:nvPr>
        </p:nvSpPr>
        <p:spPr>
          <a:xfrm>
            <a:off x="748186"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13" name="Text Placeholder 4">
            <a:extLst>
              <a:ext uri="{FF2B5EF4-FFF2-40B4-BE49-F238E27FC236}">
                <a16:creationId xmlns:a16="http://schemas.microsoft.com/office/drawing/2014/main" id="{5116C900-B6BF-074A-A177-EDFEEE8170A8}"/>
              </a:ext>
            </a:extLst>
          </p:cNvPr>
          <p:cNvSpPr>
            <a:spLocks noGrp="1"/>
          </p:cNvSpPr>
          <p:nvPr>
            <p:ph type="body" sz="quarter" idx="32" hasCustomPrompt="1"/>
          </p:nvPr>
        </p:nvSpPr>
        <p:spPr>
          <a:xfrm>
            <a:off x="426036" y="3020027"/>
            <a:ext cx="1802245" cy="823559"/>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7" name="Text Placeholder 4">
            <a:extLst>
              <a:ext uri="{FF2B5EF4-FFF2-40B4-BE49-F238E27FC236}">
                <a16:creationId xmlns:a16="http://schemas.microsoft.com/office/drawing/2014/main" id="{7CDA88BF-F769-2A44-9D2C-8A26E3F2AF85}"/>
              </a:ext>
            </a:extLst>
          </p:cNvPr>
          <p:cNvSpPr>
            <a:spLocks noGrp="1"/>
          </p:cNvSpPr>
          <p:nvPr>
            <p:ph type="body" sz="quarter" idx="33" hasCustomPrompt="1"/>
          </p:nvPr>
        </p:nvSpPr>
        <p:spPr>
          <a:xfrm>
            <a:off x="2576786" y="3020027"/>
            <a:ext cx="1736822" cy="823559"/>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8" name="Text Placeholder 4">
            <a:extLst>
              <a:ext uri="{FF2B5EF4-FFF2-40B4-BE49-F238E27FC236}">
                <a16:creationId xmlns:a16="http://schemas.microsoft.com/office/drawing/2014/main" id="{FC078E9B-DC73-0247-A86B-901F6FE33883}"/>
              </a:ext>
            </a:extLst>
          </p:cNvPr>
          <p:cNvSpPr>
            <a:spLocks noGrp="1"/>
          </p:cNvSpPr>
          <p:nvPr>
            <p:ph type="body" sz="quarter" idx="34" hasCustomPrompt="1"/>
          </p:nvPr>
        </p:nvSpPr>
        <p:spPr>
          <a:xfrm>
            <a:off x="4684904" y="3020027"/>
            <a:ext cx="1736822" cy="823559"/>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9" name="Text Placeholder 4">
            <a:extLst>
              <a:ext uri="{FF2B5EF4-FFF2-40B4-BE49-F238E27FC236}">
                <a16:creationId xmlns:a16="http://schemas.microsoft.com/office/drawing/2014/main" id="{62D2C346-D540-414A-B78D-588809300DF6}"/>
              </a:ext>
            </a:extLst>
          </p:cNvPr>
          <p:cNvSpPr>
            <a:spLocks noGrp="1"/>
          </p:cNvSpPr>
          <p:nvPr>
            <p:ph type="body" sz="quarter" idx="35" hasCustomPrompt="1"/>
          </p:nvPr>
        </p:nvSpPr>
        <p:spPr>
          <a:xfrm>
            <a:off x="6963950" y="3020027"/>
            <a:ext cx="1736822" cy="823559"/>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itle Placeholder 1">
            <a:extLst>
              <a:ext uri="{FF2B5EF4-FFF2-40B4-BE49-F238E27FC236}">
                <a16:creationId xmlns:a16="http://schemas.microsoft.com/office/drawing/2014/main" id="{0C7201D5-946C-4446-B9EC-C441354A75F3}"/>
              </a:ext>
            </a:extLst>
          </p:cNvPr>
          <p:cNvSpPr>
            <a:spLocks noGrp="1"/>
          </p:cNvSpPr>
          <p:nvPr>
            <p:ph type="title" hasCustomPrompt="1"/>
          </p:nvPr>
        </p:nvSpPr>
        <p:spPr>
          <a:xfrm>
            <a:off x="426035" y="512623"/>
            <a:ext cx="8291930" cy="554507"/>
          </a:xfrm>
          <a:prstGeom prst="rect">
            <a:avLst/>
          </a:prstGeom>
        </p:spPr>
        <p:txBody>
          <a:bodyPr vert="horz" wrap="square" lIns="0" tIns="164592" rIns="0" bIns="0" rtlCol="0" anchor="t">
            <a:noAutofit/>
          </a:bodyPr>
          <a:lstStyle>
            <a:lvl1pPr algn="ctr">
              <a:lnSpc>
                <a:spcPct val="100000"/>
              </a:lnSpc>
              <a:defRPr sz="2353"/>
            </a:lvl1pPr>
          </a:lstStyle>
          <a:p>
            <a:r>
              <a:rPr lang="en-US" dirty="0"/>
              <a:t>Graphic layout: two columns graphic and text</a:t>
            </a:r>
          </a:p>
        </p:txBody>
      </p:sp>
      <p:sp>
        <p:nvSpPr>
          <p:cNvPr id="20" name="Text Placeholder 3">
            <a:extLst>
              <a:ext uri="{FF2B5EF4-FFF2-40B4-BE49-F238E27FC236}">
                <a16:creationId xmlns:a16="http://schemas.microsoft.com/office/drawing/2014/main" id="{F80D92C0-8F34-914C-8EBC-DE5410F9C956}"/>
              </a:ext>
            </a:extLst>
          </p:cNvPr>
          <p:cNvSpPr>
            <a:spLocks noGrp="1"/>
          </p:cNvSpPr>
          <p:nvPr>
            <p:ph type="body" sz="quarter" idx="12" hasCustomPrompt="1"/>
          </p:nvPr>
        </p:nvSpPr>
        <p:spPr>
          <a:xfrm>
            <a:off x="435478" y="1016762"/>
            <a:ext cx="8285165" cy="226328"/>
          </a:xfrm>
        </p:spPr>
        <p:txBody>
          <a:bodyPr wrap="square" lIns="0" tIns="0" rIns="0" bIns="0">
            <a:spAutoFit/>
          </a:bodyPr>
          <a:lstStyle>
            <a:lvl1pPr marL="0" indent="0" algn="ctr">
              <a:lnSpc>
                <a:spcPct val="100000"/>
              </a:lnSpc>
              <a:spcBef>
                <a:spcPts val="0"/>
              </a:spcBef>
              <a:spcAft>
                <a:spcPts val="956"/>
              </a:spcAft>
              <a:buNone/>
              <a:defRPr sz="1471" b="0" i="0">
                <a:solidFill>
                  <a:srgbClr val="000000"/>
                </a:solidFill>
                <a:latin typeface="Segoe UI Light" panose="020B0502040204020203" pitchFamily="34" charset="0"/>
                <a:cs typeface="Segoe UI Light" panose="020B0502040204020203" pitchFamily="34" charset="0"/>
              </a:defRPr>
            </a:lvl1pPr>
            <a:lvl2pPr marL="168073" indent="0">
              <a:lnSpc>
                <a:spcPct val="90000"/>
              </a:lnSpc>
              <a:spcBef>
                <a:spcPts val="0"/>
              </a:spcBef>
              <a:spcAft>
                <a:spcPts val="956"/>
              </a:spcAft>
              <a:buNone/>
              <a:defRPr sz="1471">
                <a:solidFill>
                  <a:schemeClr val="tx2"/>
                </a:solidFill>
              </a:defRPr>
            </a:lvl2pPr>
            <a:lvl3pPr marL="336145" indent="0">
              <a:spcBef>
                <a:spcPts val="0"/>
              </a:spcBef>
              <a:spcAft>
                <a:spcPts val="956"/>
              </a:spcAft>
              <a:buNone/>
              <a:defRPr sz="1471"/>
            </a:lvl3pPr>
            <a:lvl4pPr marL="504218" indent="0">
              <a:spcBef>
                <a:spcPts val="0"/>
              </a:spcBef>
              <a:spcAft>
                <a:spcPts val="956"/>
              </a:spcAft>
              <a:buNone/>
              <a:defRPr sz="1471"/>
            </a:lvl4pPr>
            <a:lvl5pPr marL="672290" indent="0">
              <a:buNone/>
              <a:defRPr/>
            </a:lvl5pPr>
          </a:lstStyle>
          <a:p>
            <a:pPr lvl="0"/>
            <a:r>
              <a:rPr lang="en-US"/>
              <a:t>Subtitle Segoe UI 20pt</a:t>
            </a:r>
          </a:p>
        </p:txBody>
      </p:sp>
    </p:spTree>
    <p:extLst>
      <p:ext uri="{BB962C8B-B14F-4D97-AF65-F5344CB8AC3E}">
        <p14:creationId xmlns:p14="http://schemas.microsoft.com/office/powerpoint/2010/main" val="4109552608"/>
      </p:ext>
    </p:extLst>
  </p:cSld>
  <p:clrMapOvr>
    <a:masterClrMapping/>
  </p:clrMapOvr>
  <p:transition>
    <p:fade/>
  </p:transition>
  <p:extLst>
    <p:ext uri="{DCECCB84-F9BA-43D5-87BE-67443E8EF086}">
      <p15:sldGuideLst xmlns:p15="http://schemas.microsoft.com/office/powerpoint/2012/main">
        <p15:guide id="1" pos="2213">
          <p15:clr>
            <a:srgbClr val="FBAE40"/>
          </p15:clr>
        </p15:guide>
        <p15:guide id="3" pos="1901">
          <p15:clr>
            <a:srgbClr val="FBAE40"/>
          </p15:clr>
        </p15:guide>
        <p15:guide id="4" pos="5525">
          <p15:clr>
            <a:srgbClr val="FBAE40"/>
          </p15:clr>
        </p15:guide>
        <p15:guide id="5" pos="3701">
          <p15:clr>
            <a:srgbClr val="FBAE40"/>
          </p15:clr>
        </p15:guide>
        <p15:guide id="6" pos="4013">
          <p15:clr>
            <a:srgbClr val="FBAE40"/>
          </p15:clr>
        </p15:guide>
        <p15:guide id="7" orient="horz" pos="787">
          <p15:clr>
            <a:srgbClr val="FBAE40"/>
          </p15:clr>
        </p15:guide>
        <p15:guide id="8" orient="horz" pos="2303">
          <p15:clr>
            <a:srgbClr val="FBAE40"/>
          </p15:clr>
        </p15:guide>
        <p15:guide id="9" orient="horz" pos="1027">
          <p15:clr>
            <a:srgbClr val="FBAE40"/>
          </p15:clr>
        </p15:guide>
        <p15:guide id="10" orient="horz" pos="2587">
          <p15:clr>
            <a:srgbClr val="FBAE40"/>
          </p15:clr>
        </p15:guide>
        <p15:guide id="11" pos="595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28600" y="1005841"/>
            <a:ext cx="8686800" cy="1323439"/>
          </a:xfrm>
        </p:spPr>
        <p:txBody>
          <a:bodyPr/>
          <a:lstStyle>
            <a:lvl1pPr>
              <a:buClr>
                <a:schemeClr val="tx1"/>
              </a:buClr>
              <a:defRPr>
                <a:solidFill>
                  <a:schemeClr val="tx1"/>
                </a:solidFill>
              </a:defRPr>
            </a:lvl1pPr>
            <a:lvl2pPr>
              <a:buClr>
                <a:schemeClr val="tx1"/>
              </a:buClr>
              <a:defRPr spc="-70" baseline="0">
                <a:solidFill>
                  <a:schemeClr val="tx1"/>
                </a:solidFill>
              </a:defRPr>
            </a:lvl2pPr>
            <a:lvl3pPr>
              <a:buClr>
                <a:schemeClr val="tx1"/>
              </a:buClr>
              <a:defRPr spc="-70" baseline="0">
                <a:solidFill>
                  <a:schemeClr val="tx1"/>
                </a:solidFill>
              </a:defRPr>
            </a:lvl3pPr>
            <a:lvl4pPr>
              <a:defRPr spc="-70" baseline="0">
                <a:solidFill>
                  <a:schemeClr val="tx2"/>
                </a:solidFill>
              </a:defRPr>
            </a:lvl4pPr>
            <a:lvl5pPr>
              <a:defRPr spc="-70"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228600" y="171450"/>
            <a:ext cx="8686800" cy="731520"/>
          </a:xfrm>
          <a:prstGeom prst="rect">
            <a:avLst/>
          </a:prstGeom>
        </p:spPr>
        <p:txBody>
          <a:bodyPr vert="horz" lIns="0" tIns="45720" rIns="0" bIns="45720" rtlCol="0" anchor="ctr">
            <a:noAutofit/>
          </a:bodyPr>
          <a:lstStyle/>
          <a:p>
            <a:r>
              <a:rPr lang="en-US" dirty="0"/>
              <a:t>Click To Edit Master Title Style</a:t>
            </a:r>
          </a:p>
        </p:txBody>
      </p:sp>
    </p:spTree>
    <p:extLst>
      <p:ext uri="{BB962C8B-B14F-4D97-AF65-F5344CB8AC3E}">
        <p14:creationId xmlns:p14="http://schemas.microsoft.com/office/powerpoint/2010/main" val="190733502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09" y="171452"/>
            <a:ext cx="8472312" cy="498598"/>
          </a:xfrm>
        </p:spPr>
        <p:txBody>
          <a:bodyPr/>
          <a:lstStyle>
            <a:lvl1pPr>
              <a:defRPr sz="206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1775871"/>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45401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70429" y="171452"/>
            <a:ext cx="8471836" cy="609398"/>
          </a:xfrm>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387055" y="1085853"/>
            <a:ext cx="4118254" cy="2163669"/>
          </a:xfrm>
        </p:spPr>
        <p:txBody>
          <a:bodyPr/>
          <a:lstStyle>
            <a:lvl1pPr marL="339962" indent="-339962">
              <a:lnSpc>
                <a:spcPct val="90000"/>
              </a:lnSpc>
              <a:defRPr sz="2800"/>
            </a:lvl1pPr>
            <a:lvl2pPr marL="673310" indent="-325411">
              <a:lnSpc>
                <a:spcPct val="90000"/>
              </a:lnSpc>
              <a:defRPr sz="2400"/>
            </a:lvl2pPr>
            <a:lvl3pPr marL="953745" indent="-288372">
              <a:lnSpc>
                <a:spcPct val="90000"/>
              </a:lnSpc>
              <a:defRPr sz="2000"/>
            </a:lvl3pPr>
            <a:lvl4pPr marL="1227566" indent="-273821">
              <a:lnSpc>
                <a:spcPct val="90000"/>
              </a:lnSpc>
              <a:defRPr sz="1900"/>
            </a:lvl4pPr>
            <a:lvl5pPr marL="1515939" indent="-280435">
              <a:lnSpc>
                <a:spcPct val="90000"/>
              </a:lnSpc>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7501" y="1085853"/>
            <a:ext cx="4120636" cy="2163669"/>
          </a:xfrm>
        </p:spPr>
        <p:txBody>
          <a:bodyPr/>
          <a:lstStyle>
            <a:lvl1pPr marL="347899" indent="-347899">
              <a:lnSpc>
                <a:spcPct val="90000"/>
              </a:lnSpc>
              <a:defRPr sz="2800"/>
            </a:lvl1pPr>
            <a:lvl2pPr marL="673310" indent="-339962">
              <a:lnSpc>
                <a:spcPct val="90000"/>
              </a:lnSpc>
              <a:defRPr sz="2400"/>
            </a:lvl2pPr>
            <a:lvl3pPr marL="961682" indent="-302923">
              <a:lnSpc>
                <a:spcPct val="90000"/>
              </a:lnSpc>
              <a:defRPr sz="2000"/>
            </a:lvl3pPr>
            <a:lvl4pPr marL="1227566" indent="-265885">
              <a:lnSpc>
                <a:spcPct val="90000"/>
              </a:lnSpc>
              <a:defRPr sz="1900"/>
            </a:lvl4pPr>
            <a:lvl5pPr marL="1515939" indent="-273821">
              <a:lnSpc>
                <a:spcPct val="90000"/>
              </a:lnSpc>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7077433"/>
      </p:ext>
    </p:extLst>
  </p:cSld>
  <p:clrMapOvr>
    <a:masterClrMapping/>
  </p:clrMapOvr>
  <p:transition spd="slow">
    <p:push/>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F552C-5FF4-4B9C-9DEB-0AE69C1251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E03135-40A9-4245-91CE-7D5F2C77D06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C4F8E-2136-439F-AA23-C92D8C0F0EE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033AA756-BE98-4A31-A394-B58835A84939}"/>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E4309495-542C-40FC-BFA8-EE742AB1612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Tree>
    <p:extLst>
      <p:ext uri="{BB962C8B-B14F-4D97-AF65-F5344CB8AC3E}">
        <p14:creationId xmlns:p14="http://schemas.microsoft.com/office/powerpoint/2010/main" val="716039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5143498"/>
          </a:xfrm>
          <a:prstGeom prst="rect">
            <a:avLst/>
          </a:prstGeom>
        </p:spPr>
      </p:pic>
      <p:sp>
        <p:nvSpPr>
          <p:cNvPr id="3" name="Rectangle 2">
            <a:extLst>
              <a:ext uri="{FF2B5EF4-FFF2-40B4-BE49-F238E27FC236}">
                <a16:creationId xmlns:a16="http://schemas.microsoft.com/office/drawing/2014/main" id="{F0191069-9A1B-4D96-B56B-775F6023B787}"/>
              </a:ext>
            </a:extLst>
          </p:cNvPr>
          <p:cNvSpPr/>
          <p:nvPr/>
        </p:nvSpPr>
        <p:spPr bwMode="auto">
          <a:xfrm>
            <a:off x="0" y="0"/>
            <a:ext cx="9144000" cy="51435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687" y="192878"/>
            <a:ext cx="1699733" cy="426893"/>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348631" y="3635746"/>
            <a:ext cx="7202114" cy="592213"/>
          </a:xfrm>
        </p:spPr>
        <p:txBody>
          <a:bodyPr/>
          <a:lstStyle>
            <a:lvl1pPr>
              <a:defRPr sz="1324">
                <a:gradFill>
                  <a:gsLst>
                    <a:gs pos="0">
                      <a:schemeClr val="bg1"/>
                    </a:gs>
                    <a:gs pos="100000">
                      <a:schemeClr val="bg1"/>
                    </a:gs>
                  </a:gsLst>
                  <a:lin ang="0" scaled="0"/>
                </a:gradFill>
              </a:defRPr>
            </a:lvl1pPr>
            <a:lvl2pPr>
              <a:defRPr sz="1324">
                <a:gradFill>
                  <a:gsLst>
                    <a:gs pos="0">
                      <a:schemeClr val="bg1"/>
                    </a:gs>
                    <a:gs pos="100000">
                      <a:schemeClr val="bg1"/>
                    </a:gs>
                  </a:gsLst>
                  <a:lin ang="0" scaled="0"/>
                </a:gradFill>
              </a:defRPr>
            </a:lvl2pPr>
            <a:lvl3pPr>
              <a:defRPr sz="1029"/>
            </a:lvl3pPr>
            <a:lvl4pPr>
              <a:defRPr sz="1029"/>
            </a:lvl4pPr>
            <a:lvl5pPr>
              <a:defRPr sz="772"/>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305544" y="2272496"/>
            <a:ext cx="7245202" cy="1344828"/>
          </a:xfrm>
          <a:noFill/>
        </p:spPr>
        <p:txBody>
          <a:bodyPr lIns="0" tIns="0" rIns="0" bIns="182880" anchor="b" anchorCtr="0"/>
          <a:lstStyle>
            <a:lvl1pPr>
              <a:defRPr sz="3529" strike="noStrike" spc="-37" baseline="0">
                <a:gradFill>
                  <a:gsLst>
                    <a:gs pos="0">
                      <a:schemeClr val="bg1"/>
                    </a:gs>
                    <a:gs pos="100000">
                      <a:schemeClr val="bg1"/>
                    </a:gs>
                  </a:gsLst>
                  <a:lin ang="0" scaled="0"/>
                </a:gra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4142287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38150" y="1076623"/>
            <a:ext cx="8263890"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74820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45817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25367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14373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103379"/>
          </a:xfrm>
        </p:spPr>
        <p:txBody>
          <a:bodyPr wrap="square">
            <a:spAutoFit/>
          </a:bodyPr>
          <a:lstStyle>
            <a:lvl1pPr marL="0" indent="0">
              <a:spcBef>
                <a:spcPts val="917"/>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54" indent="0">
              <a:buFont typeface="Wingdings" panose="05000000000000000000" pitchFamily="2" charset="2"/>
              <a:buNone/>
              <a:defRPr sz="1500" b="0"/>
            </a:lvl2pPr>
            <a:lvl3pPr marL="338073" indent="0">
              <a:buFont typeface="Wingdings" panose="05000000000000000000" pitchFamily="2" charset="2"/>
              <a:buNone/>
              <a:tabLst/>
              <a:defRPr sz="1200" b="0"/>
            </a:lvl3pPr>
            <a:lvl4pPr marL="489253" indent="0">
              <a:buFont typeface="Wingdings" panose="05000000000000000000" pitchFamily="2" charset="2"/>
              <a:buNone/>
              <a:defRPr sz="1050" b="0"/>
            </a:lvl4pPr>
            <a:lvl5pPr marL="640433"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9" y="1076325"/>
            <a:ext cx="3909060" cy="1103379"/>
          </a:xfrm>
        </p:spPr>
        <p:txBody>
          <a:bodyPr wrap="square">
            <a:spAutoFit/>
          </a:bodyPr>
          <a:lstStyle>
            <a:lvl1pPr marL="0" indent="0">
              <a:spcBef>
                <a:spcPts val="917"/>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54" indent="0">
              <a:buFont typeface="Wingdings" panose="05000000000000000000" pitchFamily="2" charset="2"/>
              <a:buNone/>
              <a:defRPr sz="1500" b="0"/>
            </a:lvl2pPr>
            <a:lvl3pPr marL="338073" indent="0">
              <a:buFont typeface="Wingdings" panose="05000000000000000000" pitchFamily="2" charset="2"/>
              <a:buNone/>
              <a:tabLst/>
              <a:defRPr sz="1200" b="0"/>
            </a:lvl3pPr>
            <a:lvl4pPr marL="489253" indent="0">
              <a:buFont typeface="Wingdings" panose="05000000000000000000" pitchFamily="2" charset="2"/>
              <a:buNone/>
              <a:defRPr sz="1050" b="0"/>
            </a:lvl4pPr>
            <a:lvl5pPr marL="640433"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4413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699218" rtl="0" eaLnBrk="0" fontAlgn="auto" latinLnBrk="0" hangingPunct="0">
              <a:lnSpc>
                <a:spcPct val="100000"/>
              </a:lnSpc>
              <a:spcBef>
                <a:spcPts val="0"/>
              </a:spcBef>
              <a:spcAft>
                <a:spcPts val="0"/>
              </a:spcAft>
              <a:buClrTx/>
              <a:buSzTx/>
              <a:buFontTx/>
              <a:buNone/>
              <a:tabLst/>
              <a:defRPr/>
            </a:pPr>
            <a:r>
              <a:rPr kumimoji="0" lang="en-US" sz="525" b="0" i="0" u="none" strike="noStrike" kern="1200" cap="none" spc="0" normalizeH="0" baseline="0" noProof="0" dirty="0">
                <a:ln>
                  <a:noFill/>
                </a:ln>
                <a:gradFill>
                  <a:gsLst>
                    <a:gs pos="0">
                      <a:srgbClr val="3C3C41"/>
                    </a:gs>
                    <a:gs pos="100000">
                      <a:srgbClr val="3C3C41"/>
                    </a:gs>
                  </a:gsLst>
                  <a:lin ang="5400000" scaled="0"/>
                </a:gradFill>
                <a:effectLst/>
                <a:uLnTx/>
                <a:uFillTx/>
                <a:latin typeface="Segoe UI"/>
                <a:ea typeface="+mn-ea"/>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35356455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A22C7B9-10B9-4937-AE9B-62FEFE142F98}"/>
              </a:ext>
            </a:extLst>
          </p:cNvPr>
          <p:cNvSpPr>
            <a:spLocks noGrp="1"/>
          </p:cNvSpPr>
          <p:nvPr>
            <p:ph type="pic" sz="quarter" idx="16"/>
          </p:nvPr>
        </p:nvSpPr>
        <p:spPr>
          <a:xfrm>
            <a:off x="0" y="0"/>
            <a:ext cx="1817370" cy="323165"/>
          </a:xfrm>
        </p:spPr>
        <p:txBody>
          <a:bodyPr/>
          <a:lstStyle/>
          <a:p>
            <a:endParaRPr lang="en-US" dirty="0"/>
          </a:p>
        </p:txBody>
      </p:sp>
      <p:sp>
        <p:nvSpPr>
          <p:cNvPr id="12" name="Picture Placeholder 10">
            <a:extLst>
              <a:ext uri="{FF2B5EF4-FFF2-40B4-BE49-F238E27FC236}">
                <a16:creationId xmlns:a16="http://schemas.microsoft.com/office/drawing/2014/main" id="{168D1F66-C792-4541-9023-1F522207004C}"/>
              </a:ext>
            </a:extLst>
          </p:cNvPr>
          <p:cNvSpPr>
            <a:spLocks noGrp="1"/>
          </p:cNvSpPr>
          <p:nvPr>
            <p:ph type="pic" sz="quarter" idx="17"/>
          </p:nvPr>
        </p:nvSpPr>
        <p:spPr>
          <a:xfrm>
            <a:off x="1844881" y="0"/>
            <a:ext cx="1817370" cy="323165"/>
          </a:xfrm>
        </p:spPr>
        <p:txBody>
          <a:bodyPr/>
          <a:lstStyle/>
          <a:p>
            <a:endParaRPr lang="en-US" dirty="0"/>
          </a:p>
        </p:txBody>
      </p:sp>
      <p:sp>
        <p:nvSpPr>
          <p:cNvPr id="13" name="Picture Placeholder 10">
            <a:extLst>
              <a:ext uri="{FF2B5EF4-FFF2-40B4-BE49-F238E27FC236}">
                <a16:creationId xmlns:a16="http://schemas.microsoft.com/office/drawing/2014/main" id="{5CA72BA8-889A-4253-9E96-71F1AAA8EB9F}"/>
              </a:ext>
            </a:extLst>
          </p:cNvPr>
          <p:cNvSpPr>
            <a:spLocks noGrp="1"/>
          </p:cNvSpPr>
          <p:nvPr>
            <p:ph type="pic" sz="quarter" idx="18"/>
          </p:nvPr>
        </p:nvSpPr>
        <p:spPr>
          <a:xfrm>
            <a:off x="3689762" y="0"/>
            <a:ext cx="1817370" cy="323165"/>
          </a:xfrm>
        </p:spPr>
        <p:txBody>
          <a:bodyPr/>
          <a:lstStyle/>
          <a:p>
            <a:endParaRPr lang="en-US" dirty="0"/>
          </a:p>
        </p:txBody>
      </p:sp>
      <p:sp>
        <p:nvSpPr>
          <p:cNvPr id="14" name="Picture Placeholder 10">
            <a:extLst>
              <a:ext uri="{FF2B5EF4-FFF2-40B4-BE49-F238E27FC236}">
                <a16:creationId xmlns:a16="http://schemas.microsoft.com/office/drawing/2014/main" id="{3C0B8BC7-11EE-43E8-BE07-0F85D0407C65}"/>
              </a:ext>
            </a:extLst>
          </p:cNvPr>
          <p:cNvSpPr>
            <a:spLocks noGrp="1"/>
          </p:cNvSpPr>
          <p:nvPr>
            <p:ph type="pic" sz="quarter" idx="19"/>
          </p:nvPr>
        </p:nvSpPr>
        <p:spPr>
          <a:xfrm>
            <a:off x="5534642" y="0"/>
            <a:ext cx="1817370" cy="323165"/>
          </a:xfrm>
        </p:spPr>
        <p:txBody>
          <a:bodyPr/>
          <a:lstStyle/>
          <a:p>
            <a:endParaRPr lang="en-US" dirty="0"/>
          </a:p>
        </p:txBody>
      </p:sp>
      <p:sp>
        <p:nvSpPr>
          <p:cNvPr id="15" name="Picture Placeholder 10">
            <a:extLst>
              <a:ext uri="{FF2B5EF4-FFF2-40B4-BE49-F238E27FC236}">
                <a16:creationId xmlns:a16="http://schemas.microsoft.com/office/drawing/2014/main" id="{67C76BBD-19CB-42DE-BFD6-DF5C9BE746BE}"/>
              </a:ext>
            </a:extLst>
          </p:cNvPr>
          <p:cNvSpPr>
            <a:spLocks noGrp="1"/>
          </p:cNvSpPr>
          <p:nvPr>
            <p:ph type="pic" sz="quarter" idx="20"/>
          </p:nvPr>
        </p:nvSpPr>
        <p:spPr>
          <a:xfrm>
            <a:off x="7379524" y="-1"/>
            <a:ext cx="1817370" cy="323165"/>
          </a:xfrm>
        </p:spPr>
        <p:txBody>
          <a:bodyPr/>
          <a:lstStyle/>
          <a:p>
            <a:endParaRPr lang="en-US" dirty="0"/>
          </a:p>
        </p:txBody>
      </p:sp>
      <p:sp>
        <p:nvSpPr>
          <p:cNvPr id="7" name="Picture Placeholder 6">
            <a:extLst>
              <a:ext uri="{FF2B5EF4-FFF2-40B4-BE49-F238E27FC236}">
                <a16:creationId xmlns:a16="http://schemas.microsoft.com/office/drawing/2014/main" id="{AEA310FF-BC84-42DB-AA40-55F36A8BCDC1}"/>
              </a:ext>
            </a:extLst>
          </p:cNvPr>
          <p:cNvSpPr>
            <a:spLocks noGrp="1" noChangeAspect="1"/>
          </p:cNvSpPr>
          <p:nvPr>
            <p:ph type="pic" sz="quarter" idx="10"/>
          </p:nvPr>
        </p:nvSpPr>
        <p:spPr>
          <a:xfrm>
            <a:off x="-1322759" y="930160"/>
            <a:ext cx="754380" cy="454432"/>
          </a:xfrm>
          <a:prstGeom prst="ellipse">
            <a:avLst/>
          </a:prstGeom>
        </p:spPr>
        <p:txBody>
          <a:bodyPr/>
          <a:lstStyle/>
          <a:p>
            <a:endParaRPr lang="en-US" dirty="0"/>
          </a:p>
        </p:txBody>
      </p:sp>
      <p:sp>
        <p:nvSpPr>
          <p:cNvPr id="4" name="Text Placeholder 3">
            <a:extLst>
              <a:ext uri="{FF2B5EF4-FFF2-40B4-BE49-F238E27FC236}">
                <a16:creationId xmlns:a16="http://schemas.microsoft.com/office/drawing/2014/main" id="{0265CFF9-3A8D-4421-935F-955FF9629561}"/>
              </a:ext>
            </a:extLst>
          </p:cNvPr>
          <p:cNvSpPr>
            <a:spLocks noGrp="1"/>
          </p:cNvSpPr>
          <p:nvPr>
            <p:ph type="body" sz="quarter" idx="11" hasCustomPrompt="1"/>
          </p:nvPr>
        </p:nvSpPr>
        <p:spPr>
          <a:xfrm>
            <a:off x="268913" y="3182793"/>
            <a:ext cx="1453753" cy="1255729"/>
          </a:xfrm>
        </p:spPr>
        <p:txBody>
          <a:bodyPr/>
          <a:lstStyle>
            <a:lvl1pPr>
              <a:defRPr sz="2400" b="1"/>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5FC4F454-7122-45A0-8E7D-5C0344378B93}"/>
              </a:ext>
            </a:extLst>
          </p:cNvPr>
          <p:cNvSpPr>
            <a:spLocks noGrp="1"/>
          </p:cNvSpPr>
          <p:nvPr>
            <p:ph type="body" sz="quarter" idx="12" hasCustomPrompt="1"/>
          </p:nvPr>
        </p:nvSpPr>
        <p:spPr>
          <a:xfrm>
            <a:off x="2050054" y="3182793"/>
            <a:ext cx="1502006"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7713A645-FBAB-46AC-B713-163BA24686A7}"/>
              </a:ext>
            </a:extLst>
          </p:cNvPr>
          <p:cNvSpPr>
            <a:spLocks noGrp="1"/>
          </p:cNvSpPr>
          <p:nvPr>
            <p:ph type="body" sz="quarter" idx="13" hasCustomPrompt="1"/>
          </p:nvPr>
        </p:nvSpPr>
        <p:spPr>
          <a:xfrm>
            <a:off x="3886217" y="3182793"/>
            <a:ext cx="1502006"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FF3672DB-C3B1-4C0F-9AEA-3A4B696AEB98}"/>
              </a:ext>
            </a:extLst>
          </p:cNvPr>
          <p:cNvSpPr>
            <a:spLocks noGrp="1"/>
          </p:cNvSpPr>
          <p:nvPr>
            <p:ph type="body" sz="quarter" idx="14" hasCustomPrompt="1"/>
          </p:nvPr>
        </p:nvSpPr>
        <p:spPr>
          <a:xfrm>
            <a:off x="5718721" y="3182793"/>
            <a:ext cx="1513433"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EF6A5CA-C38A-4662-81CD-5D2A4371A7D8}"/>
              </a:ext>
            </a:extLst>
          </p:cNvPr>
          <p:cNvSpPr>
            <a:spLocks noGrp="1"/>
          </p:cNvSpPr>
          <p:nvPr>
            <p:ph type="body" sz="quarter" idx="15" hasCustomPrompt="1"/>
          </p:nvPr>
        </p:nvSpPr>
        <p:spPr>
          <a:xfrm>
            <a:off x="7536091" y="3182793"/>
            <a:ext cx="1513433"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5E79B39F-CE3D-47A4-B247-1E6C578ED92C}"/>
              </a:ext>
            </a:extLst>
          </p:cNvPr>
          <p:cNvSpPr>
            <a:spLocks noGrp="1"/>
          </p:cNvSpPr>
          <p:nvPr>
            <p:ph type="title"/>
          </p:nvPr>
        </p:nvSpPr>
        <p:spPr/>
        <p:txBody>
          <a:bodyPr/>
          <a:lstStyle/>
          <a:p>
            <a:r>
              <a:rPr lang="en-US"/>
              <a:t>Click to edit Master title style</a:t>
            </a:r>
          </a:p>
        </p:txBody>
      </p:sp>
      <p:sp>
        <p:nvSpPr>
          <p:cNvPr id="17" name="Text Placeholder 3">
            <a:extLst>
              <a:ext uri="{FF2B5EF4-FFF2-40B4-BE49-F238E27FC236}">
                <a16:creationId xmlns:a16="http://schemas.microsoft.com/office/drawing/2014/main" id="{C35E2A74-64DD-44CB-9B3C-7120E6732A1E}"/>
              </a:ext>
            </a:extLst>
          </p:cNvPr>
          <p:cNvSpPr>
            <a:spLocks noGrp="1"/>
          </p:cNvSpPr>
          <p:nvPr>
            <p:ph type="body" sz="quarter" idx="21" hasCustomPrompt="1"/>
          </p:nvPr>
        </p:nvSpPr>
        <p:spPr>
          <a:xfrm>
            <a:off x="268913" y="1477239"/>
            <a:ext cx="1453753" cy="1255729"/>
          </a:xfrm>
        </p:spPr>
        <p:txBody>
          <a:bodyPr/>
          <a:lstStyle>
            <a:lvl1pPr>
              <a:defRPr sz="2400" b="1"/>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DDBB4332-ADB2-49CA-984E-5DA1DC4D152F}"/>
              </a:ext>
            </a:extLst>
          </p:cNvPr>
          <p:cNvSpPr>
            <a:spLocks noGrp="1"/>
          </p:cNvSpPr>
          <p:nvPr>
            <p:ph type="body" sz="quarter" idx="22" hasCustomPrompt="1"/>
          </p:nvPr>
        </p:nvSpPr>
        <p:spPr>
          <a:xfrm>
            <a:off x="2050054" y="1477239"/>
            <a:ext cx="1502006"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3">
            <a:extLst>
              <a:ext uri="{FF2B5EF4-FFF2-40B4-BE49-F238E27FC236}">
                <a16:creationId xmlns:a16="http://schemas.microsoft.com/office/drawing/2014/main" id="{90338502-06AF-40D2-921E-27B5E612898D}"/>
              </a:ext>
            </a:extLst>
          </p:cNvPr>
          <p:cNvSpPr>
            <a:spLocks noGrp="1"/>
          </p:cNvSpPr>
          <p:nvPr>
            <p:ph type="body" sz="quarter" idx="23" hasCustomPrompt="1"/>
          </p:nvPr>
        </p:nvSpPr>
        <p:spPr>
          <a:xfrm>
            <a:off x="3886217" y="1477239"/>
            <a:ext cx="1502006"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3">
            <a:extLst>
              <a:ext uri="{FF2B5EF4-FFF2-40B4-BE49-F238E27FC236}">
                <a16:creationId xmlns:a16="http://schemas.microsoft.com/office/drawing/2014/main" id="{52F646AA-F16E-4044-B944-0B9E2FB506B1}"/>
              </a:ext>
            </a:extLst>
          </p:cNvPr>
          <p:cNvSpPr>
            <a:spLocks noGrp="1"/>
          </p:cNvSpPr>
          <p:nvPr>
            <p:ph type="body" sz="quarter" idx="24" hasCustomPrompt="1"/>
          </p:nvPr>
        </p:nvSpPr>
        <p:spPr>
          <a:xfrm>
            <a:off x="5718721" y="1477239"/>
            <a:ext cx="1513433"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3">
            <a:extLst>
              <a:ext uri="{FF2B5EF4-FFF2-40B4-BE49-F238E27FC236}">
                <a16:creationId xmlns:a16="http://schemas.microsoft.com/office/drawing/2014/main" id="{8A302635-021F-4125-9E91-1B33A001ED60}"/>
              </a:ext>
            </a:extLst>
          </p:cNvPr>
          <p:cNvSpPr>
            <a:spLocks noGrp="1"/>
          </p:cNvSpPr>
          <p:nvPr>
            <p:ph type="body" sz="quarter" idx="25" hasCustomPrompt="1"/>
          </p:nvPr>
        </p:nvSpPr>
        <p:spPr>
          <a:xfrm>
            <a:off x="7536091" y="1477239"/>
            <a:ext cx="1513433"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13781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columns icon and text">
    <p:spTree>
      <p:nvGrpSpPr>
        <p:cNvPr id="1" name=""/>
        <p:cNvGrpSpPr/>
        <p:nvPr/>
      </p:nvGrpSpPr>
      <p:grpSpPr>
        <a:xfrm>
          <a:off x="0" y="0"/>
          <a:ext cx="0" cy="0"/>
          <a:chOff x="0" y="0"/>
          <a:chExt cx="0" cy="0"/>
        </a:xfrm>
      </p:grpSpPr>
      <p:sp>
        <p:nvSpPr>
          <p:cNvPr id="48" name="Text Placeholder 4">
            <a:extLst>
              <a:ext uri="{FF2B5EF4-FFF2-40B4-BE49-F238E27FC236}">
                <a16:creationId xmlns:a16="http://schemas.microsoft.com/office/drawing/2014/main" id="{26721EC1-B9A6-FB49-92FB-E01665427A78}"/>
              </a:ext>
            </a:extLst>
          </p:cNvPr>
          <p:cNvSpPr>
            <a:spLocks noGrp="1"/>
          </p:cNvSpPr>
          <p:nvPr>
            <p:ph type="body" sz="quarter" idx="32" hasCustomPrompt="1"/>
          </p:nvPr>
        </p:nvSpPr>
        <p:spPr>
          <a:xfrm>
            <a:off x="828866"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7" name="Content Placeholder 15">
            <a:extLst>
              <a:ext uri="{FF2B5EF4-FFF2-40B4-BE49-F238E27FC236}">
                <a16:creationId xmlns:a16="http://schemas.microsoft.com/office/drawing/2014/main" id="{067D34A7-D032-1747-AAEA-D2FEE83CC4B9}"/>
              </a:ext>
            </a:extLst>
          </p:cNvPr>
          <p:cNvSpPr>
            <a:spLocks noGrp="1"/>
          </p:cNvSpPr>
          <p:nvPr>
            <p:ph sz="quarter" idx="39" hasCustomPrompt="1"/>
          </p:nvPr>
        </p:nvSpPr>
        <p:spPr>
          <a:xfrm>
            <a:off x="6313352" y="1731233"/>
            <a:ext cx="2001783"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63" name="Content Placeholder 15">
            <a:extLst>
              <a:ext uri="{FF2B5EF4-FFF2-40B4-BE49-F238E27FC236}">
                <a16:creationId xmlns:a16="http://schemas.microsoft.com/office/drawing/2014/main" id="{1FAB008A-14FE-3D46-8EA6-107B1DBEED6E}"/>
              </a:ext>
            </a:extLst>
          </p:cNvPr>
          <p:cNvSpPr>
            <a:spLocks noGrp="1"/>
          </p:cNvSpPr>
          <p:nvPr>
            <p:ph sz="quarter" idx="40" hasCustomPrompt="1"/>
          </p:nvPr>
        </p:nvSpPr>
        <p:spPr>
          <a:xfrm>
            <a:off x="3576054" y="1731233"/>
            <a:ext cx="2004424"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64" name="Content Placeholder 15">
            <a:extLst>
              <a:ext uri="{FF2B5EF4-FFF2-40B4-BE49-F238E27FC236}">
                <a16:creationId xmlns:a16="http://schemas.microsoft.com/office/drawing/2014/main" id="{1CEE99A7-5EFF-EF4C-9248-B29B80A56A99}"/>
              </a:ext>
            </a:extLst>
          </p:cNvPr>
          <p:cNvSpPr>
            <a:spLocks noGrp="1"/>
          </p:cNvSpPr>
          <p:nvPr>
            <p:ph sz="quarter" idx="41" hasCustomPrompt="1"/>
          </p:nvPr>
        </p:nvSpPr>
        <p:spPr>
          <a:xfrm>
            <a:off x="850763" y="1731232"/>
            <a:ext cx="2001783"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13" name="Title Placeholder 1">
            <a:extLst>
              <a:ext uri="{FF2B5EF4-FFF2-40B4-BE49-F238E27FC236}">
                <a16:creationId xmlns:a16="http://schemas.microsoft.com/office/drawing/2014/main" id="{8B0D093B-73C8-5646-9768-58171B705266}"/>
              </a:ext>
            </a:extLst>
          </p:cNvPr>
          <p:cNvSpPr>
            <a:spLocks noGrp="1"/>
          </p:cNvSpPr>
          <p:nvPr>
            <p:ph type="title" hasCustomPrompt="1"/>
          </p:nvPr>
        </p:nvSpPr>
        <p:spPr>
          <a:xfrm>
            <a:off x="426035" y="512623"/>
            <a:ext cx="8291930" cy="554507"/>
          </a:xfrm>
          <a:prstGeom prst="rect">
            <a:avLst/>
          </a:prstGeom>
        </p:spPr>
        <p:txBody>
          <a:bodyPr vert="horz" wrap="square" lIns="0" tIns="164592" rIns="0" bIns="0" rtlCol="0" anchor="t">
            <a:noAutofit/>
          </a:bodyPr>
          <a:lstStyle>
            <a:lvl1pPr algn="ctr">
              <a:lnSpc>
                <a:spcPct val="100000"/>
              </a:lnSpc>
              <a:defRPr sz="2353"/>
            </a:lvl1pPr>
          </a:lstStyle>
          <a:p>
            <a:r>
              <a:rPr lang="en-US" dirty="0"/>
              <a:t>Graphic layout: two columns graphic and text</a:t>
            </a:r>
          </a:p>
        </p:txBody>
      </p:sp>
      <p:sp>
        <p:nvSpPr>
          <p:cNvPr id="15" name="Text Placeholder 3">
            <a:extLst>
              <a:ext uri="{FF2B5EF4-FFF2-40B4-BE49-F238E27FC236}">
                <a16:creationId xmlns:a16="http://schemas.microsoft.com/office/drawing/2014/main" id="{C139A562-A0FC-6C40-8B47-54862FE21DB2}"/>
              </a:ext>
            </a:extLst>
          </p:cNvPr>
          <p:cNvSpPr>
            <a:spLocks noGrp="1"/>
          </p:cNvSpPr>
          <p:nvPr>
            <p:ph type="body" sz="quarter" idx="12" hasCustomPrompt="1"/>
          </p:nvPr>
        </p:nvSpPr>
        <p:spPr>
          <a:xfrm>
            <a:off x="435478" y="1016762"/>
            <a:ext cx="8285165" cy="226328"/>
          </a:xfrm>
        </p:spPr>
        <p:txBody>
          <a:bodyPr wrap="square" lIns="0" tIns="0" rIns="0" bIns="0">
            <a:spAutoFit/>
          </a:bodyPr>
          <a:lstStyle>
            <a:lvl1pPr marL="0" indent="0" algn="ctr">
              <a:lnSpc>
                <a:spcPct val="100000"/>
              </a:lnSpc>
              <a:spcBef>
                <a:spcPts val="0"/>
              </a:spcBef>
              <a:spcAft>
                <a:spcPts val="956"/>
              </a:spcAft>
              <a:buNone/>
              <a:defRPr sz="1471" b="0" i="0">
                <a:solidFill>
                  <a:srgbClr val="000000"/>
                </a:solidFill>
                <a:latin typeface="Segoe UI Light" panose="020B0502040204020203" pitchFamily="34" charset="0"/>
                <a:cs typeface="Segoe UI Light" panose="020B0502040204020203" pitchFamily="34" charset="0"/>
              </a:defRPr>
            </a:lvl1pPr>
            <a:lvl2pPr marL="168073" indent="0">
              <a:lnSpc>
                <a:spcPct val="90000"/>
              </a:lnSpc>
              <a:spcBef>
                <a:spcPts val="0"/>
              </a:spcBef>
              <a:spcAft>
                <a:spcPts val="956"/>
              </a:spcAft>
              <a:buNone/>
              <a:defRPr sz="1471">
                <a:solidFill>
                  <a:schemeClr val="tx2"/>
                </a:solidFill>
              </a:defRPr>
            </a:lvl2pPr>
            <a:lvl3pPr marL="336145" indent="0">
              <a:spcBef>
                <a:spcPts val="0"/>
              </a:spcBef>
              <a:spcAft>
                <a:spcPts val="956"/>
              </a:spcAft>
              <a:buNone/>
              <a:defRPr sz="1471"/>
            </a:lvl3pPr>
            <a:lvl4pPr marL="504218" indent="0">
              <a:spcBef>
                <a:spcPts val="0"/>
              </a:spcBef>
              <a:spcAft>
                <a:spcPts val="956"/>
              </a:spcAft>
              <a:buNone/>
              <a:defRPr sz="1471"/>
            </a:lvl4pPr>
            <a:lvl5pPr marL="672290" indent="0">
              <a:buNone/>
              <a:defRPr/>
            </a:lvl5pPr>
          </a:lstStyle>
          <a:p>
            <a:pPr lvl="0"/>
            <a:r>
              <a:rPr lang="en-US"/>
              <a:t>Subtitle Segoe UI 20pt</a:t>
            </a:r>
          </a:p>
        </p:txBody>
      </p:sp>
      <p:sp>
        <p:nvSpPr>
          <p:cNvPr id="14" name="Text Placeholder 4">
            <a:extLst>
              <a:ext uri="{FF2B5EF4-FFF2-40B4-BE49-F238E27FC236}">
                <a16:creationId xmlns:a16="http://schemas.microsoft.com/office/drawing/2014/main" id="{04868126-F6AC-A24B-878F-33710EE11BA4}"/>
              </a:ext>
            </a:extLst>
          </p:cNvPr>
          <p:cNvSpPr>
            <a:spLocks noGrp="1"/>
          </p:cNvSpPr>
          <p:nvPr>
            <p:ph type="body" sz="quarter" idx="42" hasCustomPrompt="1"/>
          </p:nvPr>
        </p:nvSpPr>
        <p:spPr>
          <a:xfrm>
            <a:off x="3562226"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6" name="Text Placeholder 4">
            <a:extLst>
              <a:ext uri="{FF2B5EF4-FFF2-40B4-BE49-F238E27FC236}">
                <a16:creationId xmlns:a16="http://schemas.microsoft.com/office/drawing/2014/main" id="{F788324C-7B8F-574C-9139-544A20EB7DB8}"/>
              </a:ext>
            </a:extLst>
          </p:cNvPr>
          <p:cNvSpPr>
            <a:spLocks noGrp="1"/>
          </p:cNvSpPr>
          <p:nvPr>
            <p:ph type="body" sz="quarter" idx="43" hasCustomPrompt="1"/>
          </p:nvPr>
        </p:nvSpPr>
        <p:spPr>
          <a:xfrm>
            <a:off x="6306609"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296226993"/>
      </p:ext>
    </p:extLst>
  </p:cSld>
  <p:clrMapOvr>
    <a:masterClrMapping/>
  </p:clrMapOvr>
  <p:transition>
    <p:fade/>
  </p:transition>
  <p:extLst>
    <p:ext uri="{DCECCB84-F9BA-43D5-87BE-67443E8EF086}">
      <p15:sldGuideLst xmlns:p15="http://schemas.microsoft.com/office/powerpoint/2012/main">
        <p15:guide id="1" pos="4781">
          <p15:clr>
            <a:srgbClr val="FBAE40"/>
          </p15:clr>
        </p15:guide>
        <p15:guide id="3" pos="725">
          <p15:clr>
            <a:srgbClr val="FBAE40"/>
          </p15:clr>
        </p15:guide>
        <p15:guide id="4" pos="3053">
          <p15:clr>
            <a:srgbClr val="FBAE40"/>
          </p15:clr>
        </p15:guide>
        <p15:guide id="5" pos="2453">
          <p15:clr>
            <a:srgbClr val="FBAE40"/>
          </p15:clr>
        </p15:guide>
        <p15:guide id="7" pos="5405">
          <p15:clr>
            <a:srgbClr val="FBAE40"/>
          </p15:clr>
        </p15:guide>
        <p15:guide id="9" pos="7133">
          <p15:clr>
            <a:srgbClr val="FBAE40"/>
          </p15:clr>
        </p15:guide>
        <p15:guide id="11" orient="horz" pos="787">
          <p15:clr>
            <a:srgbClr val="FBAE40"/>
          </p15:clr>
        </p15:guide>
        <p15:guide id="12" orient="horz" pos="2563">
          <p15:clr>
            <a:srgbClr val="FBAE40"/>
          </p15:clr>
        </p15:guide>
        <p15:guide id="13" orient="horz" pos="2419">
          <p15:clr>
            <a:srgbClr val="FBAE40"/>
          </p15:clr>
        </p15:guide>
        <p15:guide id="14" orient="horz" pos="1483">
          <p15:clr>
            <a:srgbClr val="FBAE40"/>
          </p15:clr>
        </p15:guide>
        <p15:guide id="15" orient="horz" pos="2203">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238201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9266791" y="-152958"/>
            <a:ext cx="431208" cy="11541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6270284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3059284" y="0"/>
            <a:ext cx="6084716" cy="5143500"/>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687" y="192989"/>
            <a:ext cx="1699733" cy="426893"/>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318989" y="706269"/>
            <a:ext cx="2426685" cy="1572893"/>
          </a:xfrm>
          <a:noFill/>
        </p:spPr>
        <p:txBody>
          <a:bodyPr lIns="0" tIns="0" rIns="0" bIns="182880" anchor="b" anchorCtr="0"/>
          <a:lstStyle>
            <a:lvl1pPr>
              <a:defRPr sz="2353" strike="noStrike" spc="-37" baseline="0">
                <a:gradFill>
                  <a:gsLst>
                    <a:gs pos="0">
                      <a:srgbClr val="002050"/>
                    </a:gs>
                    <a:gs pos="100000">
                      <a:srgbClr val="002050"/>
                    </a:gs>
                  </a:gsLst>
                  <a:lin ang="5400000" scaled="1"/>
                </a:gra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348631" y="2279162"/>
            <a:ext cx="2406008"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693089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2000548"/>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32107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38150" y="1076623"/>
            <a:ext cx="8263890"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11219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3068621" y="333975"/>
            <a:ext cx="5754429" cy="4475654"/>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cstate="email">
              <a:extLst>
                <a:ext uri="{28A0092B-C50C-407E-A947-70E740481C1C}">
                  <a14:useLocalDpi xmlns:a14="http://schemas.microsoft.com/office/drawing/2010/main"/>
                </a:ext>
              </a:extLst>
            </a:blip>
            <a:stretch>
              <a:fillRect/>
            </a:stretch>
          </a:blipFill>
        </p:spPr>
        <p:txBody>
          <a:bodyPr wrap="square" anchor="ctr" anchorCtr="0">
            <a:noAutofit/>
          </a:bodyPr>
          <a:lstStyle>
            <a:lvl1pPr algn="ctr">
              <a:defRPr>
                <a:gradFill>
                  <a:gsLst>
                    <a:gs pos="0">
                      <a:schemeClr val="bg1"/>
                    </a:gs>
                    <a:gs pos="100000">
                      <a:schemeClr val="bg1"/>
                    </a:gs>
                  </a:gsLst>
                  <a:lin ang="5400000" scaled="1"/>
                </a:gra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687" y="192989"/>
            <a:ext cx="1699733" cy="426893"/>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318989" y="706269"/>
            <a:ext cx="2426685" cy="1572893"/>
          </a:xfrm>
          <a:noFill/>
        </p:spPr>
        <p:txBody>
          <a:bodyPr lIns="0" tIns="0" rIns="0" bIns="182880" anchor="b" anchorCtr="0"/>
          <a:lstStyle>
            <a:lvl1pPr>
              <a:defRPr sz="2353" strike="noStrike" spc="-37" baseline="0">
                <a:gradFill>
                  <a:gsLst>
                    <a:gs pos="0">
                      <a:srgbClr val="002050"/>
                    </a:gs>
                    <a:gs pos="100000">
                      <a:srgbClr val="002050"/>
                    </a:gs>
                  </a:gsLst>
                  <a:lin ang="5400000" scaled="1"/>
                </a:gra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348631" y="2279162"/>
            <a:ext cx="2406008"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2564047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strike="noStrike">
                <a:gradFill>
                  <a:gsLst>
                    <a:gs pos="0">
                      <a:schemeClr val="tx1"/>
                    </a:gs>
                    <a:gs pos="100000">
                      <a:schemeClr val="tx1"/>
                    </a:gs>
                  </a:gsLst>
                  <a:lin ang="5400000" scaled="1"/>
                </a:gra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rPr>
              <a:t>© Microsoft Corporation                                                                                  								</a:t>
            </a:r>
          </a:p>
        </p:txBody>
      </p:sp>
    </p:spTree>
    <p:extLst>
      <p:ext uri="{BB962C8B-B14F-4D97-AF65-F5344CB8AC3E}">
        <p14:creationId xmlns:p14="http://schemas.microsoft.com/office/powerpoint/2010/main" val="275294386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ide headline onl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672381" y="0"/>
            <a:ext cx="4471619" cy="51435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dirty="0"/>
              <a:t>Click icon to add picture</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341997" y="1441941"/>
            <a:ext cx="3617213" cy="215828"/>
          </a:xfrm>
        </p:spPr>
        <p:txBody>
          <a:bodyPr wrap="square" lIns="0" tIns="0" rIns="0" bIns="0">
            <a:spAutoFit/>
          </a:bodyPr>
          <a:lstStyle>
            <a:lvl1pPr marL="0" indent="0">
              <a:lnSpc>
                <a:spcPts val="1765"/>
              </a:lnSpc>
              <a:buNone/>
              <a:defRPr lang="en-US" sz="1471" kern="1200" spc="0" baseline="0" dirty="0">
                <a:gradFill>
                  <a:gsLst>
                    <a:gs pos="0">
                      <a:schemeClr val="tx1"/>
                    </a:gs>
                    <a:gs pos="100000">
                      <a:schemeClr val="tx1"/>
                    </a:gs>
                  </a:gsLst>
                  <a:lin ang="5400000" scaled="1"/>
                </a:gradFill>
                <a:latin typeface="+mn-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rPr>
              <a:t>© Microsoft Corporation                                                                                  								                      Dynamics 365 </a:t>
            </a:r>
          </a:p>
        </p:txBody>
      </p:sp>
      <p:sp>
        <p:nvSpPr>
          <p:cNvPr id="3" name="Title 2">
            <a:extLst>
              <a:ext uri="{FF2B5EF4-FFF2-40B4-BE49-F238E27FC236}">
                <a16:creationId xmlns:a16="http://schemas.microsoft.com/office/drawing/2014/main" id="{1699A7B4-03BD-409C-B25C-C949AF273212}"/>
              </a:ext>
            </a:extLst>
          </p:cNvPr>
          <p:cNvSpPr>
            <a:spLocks noGrp="1"/>
          </p:cNvSpPr>
          <p:nvPr>
            <p:ph type="title"/>
          </p:nvPr>
        </p:nvSpPr>
        <p:spPr>
          <a:xfrm>
            <a:off x="341996" y="417286"/>
            <a:ext cx="4330386" cy="610364"/>
          </a:xfrm>
        </p:spPr>
        <p:txBody>
          <a:bodyPr/>
          <a:lstStyle>
            <a:lvl1pPr>
              <a:defRPr>
                <a:gradFill>
                  <a:gsLst>
                    <a:gs pos="0">
                      <a:schemeClr val="tx1"/>
                    </a:gs>
                    <a:gs pos="100000">
                      <a:schemeClr val="tx1"/>
                    </a:gs>
                  </a:gsLst>
                  <a:lin ang="5400000" scaled="1"/>
                </a:gradFill>
              </a:defRPr>
            </a:lvl1pPr>
          </a:lstStyle>
          <a:p>
            <a:r>
              <a:rPr lang="en-US" dirty="0"/>
              <a:t>Click to edit Master title style</a:t>
            </a:r>
          </a:p>
        </p:txBody>
      </p:sp>
    </p:spTree>
    <p:extLst>
      <p:ext uri="{BB962C8B-B14F-4D97-AF65-F5344CB8AC3E}">
        <p14:creationId xmlns:p14="http://schemas.microsoft.com/office/powerpoint/2010/main" val="24073242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341997" y="1619164"/>
            <a:ext cx="2713786" cy="1905173"/>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3227364" y="1619164"/>
            <a:ext cx="2705615" cy="1905173"/>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6104560" y="1619164"/>
            <a:ext cx="2717288" cy="1905173"/>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dirty="0"/>
              <a:t>Photo layout 2</a:t>
            </a:r>
          </a:p>
        </p:txBody>
      </p:sp>
      <p:sp>
        <p:nvSpPr>
          <p:cNvPr id="5" name="Text Placeholder 4"/>
          <p:cNvSpPr>
            <a:spLocks noGrp="1"/>
          </p:cNvSpPr>
          <p:nvPr>
            <p:ph type="body" sz="quarter" idx="11" hasCustomPrompt="1"/>
          </p:nvPr>
        </p:nvSpPr>
        <p:spPr>
          <a:xfrm>
            <a:off x="341997"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smtClean="0">
                <a:gradFill>
                  <a:gsLst>
                    <a:gs pos="0">
                      <a:srgbClr val="002050"/>
                    </a:gs>
                    <a:gs pos="100000">
                      <a:srgbClr val="002050"/>
                    </a:gs>
                  </a:gsLst>
                  <a:lin ang="5400000" scaled="1"/>
                </a:gra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3225030"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sz="1029">
                <a:gradFill>
                  <a:gsLst>
                    <a:gs pos="0">
                      <a:srgbClr val="002050"/>
                    </a:gs>
                    <a:gs pos="100000">
                      <a:srgbClr val="002050"/>
                    </a:gs>
                  </a:gsLst>
                  <a:lin ang="5400000" scaled="1"/>
                </a:gradFill>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6108063"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sz="1029">
                <a:gradFill>
                  <a:gsLst>
                    <a:gs pos="0">
                      <a:srgbClr val="002050"/>
                    </a:gs>
                    <a:gs pos="100000">
                      <a:srgbClr val="002050"/>
                    </a:gs>
                  </a:gsLst>
                  <a:lin ang="5400000" scaled="1"/>
                </a:gradFill>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rPr>
              <a:t>© Microsoft Corporation                                                                                  								                      Dynamics 365 </a:t>
            </a:r>
          </a:p>
        </p:txBody>
      </p:sp>
    </p:spTree>
    <p:extLst>
      <p:ext uri="{BB962C8B-B14F-4D97-AF65-F5344CB8AC3E}">
        <p14:creationId xmlns:p14="http://schemas.microsoft.com/office/powerpoint/2010/main" val="43348872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00A2962-E3D6-41A1-B505-37379A49A241}"/>
              </a:ext>
            </a:extLst>
          </p:cNvPr>
          <p:cNvSpPr>
            <a:spLocks noGrp="1"/>
          </p:cNvSpPr>
          <p:nvPr>
            <p:ph type="ftr" sz="quarter" idx="10"/>
          </p:nvPr>
        </p:nvSpPr>
        <p:spPr/>
        <p:txBody>
          <a:bodyPr/>
          <a:lstStyle>
            <a:lvl1pPr>
              <a:defRPr>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rPr>
              <a:t>© Microsoft Corporation                                                                                  								</a:t>
            </a:r>
          </a:p>
        </p:txBody>
      </p:sp>
    </p:spTree>
    <p:extLst>
      <p:ext uri="{BB962C8B-B14F-4D97-AF65-F5344CB8AC3E}">
        <p14:creationId xmlns:p14="http://schemas.microsoft.com/office/powerpoint/2010/main" val="323713911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1996" y="417286"/>
            <a:ext cx="8479852" cy="610364"/>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341996" y="1363170"/>
            <a:ext cx="8479852" cy="179177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rPr>
              <a:t>© Microsoft Corporation                                                                                  								</a:t>
            </a:r>
          </a:p>
        </p:txBody>
      </p:sp>
    </p:spTree>
    <p:extLst>
      <p:ext uri="{BB962C8B-B14F-4D97-AF65-F5344CB8AC3E}">
        <p14:creationId xmlns:p14="http://schemas.microsoft.com/office/powerpoint/2010/main" val="1919123450"/>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 id="2147483947" r:id="rId14"/>
    <p:sldLayoutId id="2147483948" r:id="rId15"/>
    <p:sldLayoutId id="2147483949" r:id="rId16"/>
    <p:sldLayoutId id="2147483950" r:id="rId17"/>
    <p:sldLayoutId id="2147483951" r:id="rId18"/>
    <p:sldLayoutId id="2147483952" r:id="rId19"/>
    <p:sldLayoutId id="2147483953" r:id="rId20"/>
    <p:sldLayoutId id="2147483954" r:id="rId21"/>
    <p:sldLayoutId id="2147483955" r:id="rId22"/>
    <p:sldLayoutId id="2147483956" r:id="rId23"/>
    <p:sldLayoutId id="2147483957" r:id="rId24"/>
    <p:sldLayoutId id="2147483958" r:id="rId25"/>
    <p:sldLayoutId id="2147483959" r:id="rId26"/>
    <p:sldLayoutId id="2147483960" r:id="rId27"/>
    <p:sldLayoutId id="2147483961" r:id="rId28"/>
    <p:sldLayoutId id="2147483962" r:id="rId29"/>
    <p:sldLayoutId id="2147483963" r:id="rId30"/>
    <p:sldLayoutId id="2147483964" r:id="rId31"/>
    <p:sldLayoutId id="2147483965" r:id="rId32"/>
    <p:sldLayoutId id="2147483966" r:id="rId33"/>
    <p:sldLayoutId id="2147483967" r:id="rId34"/>
    <p:sldLayoutId id="2147483968" r:id="rId35"/>
    <p:sldLayoutId id="2147483969" r:id="rId36"/>
    <p:sldLayoutId id="2147483970" r:id="rId37"/>
    <p:sldLayoutId id="2147483971" r:id="rId38"/>
    <p:sldLayoutId id="2147483972" r:id="rId39"/>
    <p:sldLayoutId id="2147483973" r:id="rId40"/>
    <p:sldLayoutId id="2147483974" r:id="rId41"/>
  </p:sldLayoutIdLst>
  <p:transition>
    <p:fade/>
  </p:transition>
  <p:txStyles>
    <p:titleStyle>
      <a:lvl1pPr algn="l" defTabSz="685775" rtl="0" eaLnBrk="1" latinLnBrk="0" hangingPunct="1">
        <a:lnSpc>
          <a:spcPct val="90000"/>
        </a:lnSpc>
        <a:spcBef>
          <a:spcPct val="0"/>
        </a:spcBef>
        <a:buNone/>
        <a:defRPr lang="en-US" sz="2059" b="0" kern="1200" cap="none" spc="-37"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37" baseline="0">
          <a:gradFill>
            <a:gsLst>
              <a:gs pos="0">
                <a:schemeClr val="tx1"/>
              </a:gs>
              <a:gs pos="100000">
                <a:schemeClr val="tx1"/>
              </a:gs>
            </a:gsLst>
            <a:lin ang="5400000" scaled="1"/>
          </a:gradFill>
          <a:latin typeface="+mj-lt"/>
          <a:ea typeface="+mn-ea"/>
          <a:cs typeface="+mn-cs"/>
        </a:defRPr>
      </a:lvl1pPr>
      <a:lvl2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471" kern="1200" spc="0" baseline="0">
          <a:gradFill>
            <a:gsLst>
              <a:gs pos="0">
                <a:schemeClr val="tx1"/>
              </a:gs>
              <a:gs pos="100000">
                <a:schemeClr val="tx1"/>
              </a:gs>
            </a:gsLst>
            <a:lin ang="5400000" scaled="1"/>
          </a:gradFill>
          <a:latin typeface="+mn-lt"/>
          <a:ea typeface="+mn-ea"/>
          <a:cs typeface="+mn-cs"/>
        </a:defRPr>
      </a:lvl2pPr>
      <a:lvl3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324" kern="1200" spc="0" baseline="0">
          <a:gradFill>
            <a:gsLst>
              <a:gs pos="0">
                <a:srgbClr val="002050"/>
              </a:gs>
              <a:gs pos="100000">
                <a:srgbClr val="002050"/>
              </a:gs>
            </a:gsLst>
            <a:lin ang="5400000" scaled="1"/>
          </a:gradFill>
          <a:latin typeface="+mj-lt"/>
          <a:ea typeface="+mn-ea"/>
          <a:cs typeface="+mn-cs"/>
        </a:defRPr>
      </a:lvl3pPr>
      <a:lvl4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324" kern="1200" spc="0" baseline="0">
          <a:gradFill>
            <a:gsLst>
              <a:gs pos="0">
                <a:schemeClr val="tx1"/>
              </a:gs>
              <a:gs pos="100000">
                <a:schemeClr val="tx1"/>
              </a:gs>
            </a:gsLst>
            <a:lin ang="5400000" scaled="1"/>
          </a:gradFill>
          <a:latin typeface="+mn-lt"/>
          <a:ea typeface="+mn-ea"/>
          <a:cs typeface="+mn-cs"/>
        </a:defRPr>
      </a:lvl4pPr>
      <a:lvl5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882" b="1" kern="1200" spc="0" baseline="0">
          <a:gradFill>
            <a:gsLst>
              <a:gs pos="0">
                <a:schemeClr val="tx1"/>
              </a:gs>
              <a:gs pos="100000">
                <a:schemeClr val="tx1"/>
              </a:gs>
            </a:gsLst>
            <a:lin ang="5400000" scaled="1"/>
          </a:gradFill>
          <a:latin typeface="+mn-lt"/>
          <a:ea typeface="+mn-ea"/>
          <a:cs typeface="+mn-cs"/>
        </a:defRPr>
      </a:lvl5pPr>
      <a:lvl6pPr marL="1714437" indent="0" algn="l" defTabSz="685775" rtl="0" eaLnBrk="1" latinLnBrk="0" hangingPunct="1">
        <a:spcBef>
          <a:spcPct val="20000"/>
        </a:spcBef>
        <a:buFont typeface="Arial" pitchFamily="34" charset="0"/>
        <a:buNone/>
        <a:defRPr sz="1471" kern="1200">
          <a:solidFill>
            <a:schemeClr val="tx1"/>
          </a:solidFill>
          <a:latin typeface="+mn-lt"/>
          <a:ea typeface="+mn-ea"/>
          <a:cs typeface="+mn-cs"/>
        </a:defRPr>
      </a:lvl6pPr>
      <a:lvl7pPr marL="0" indent="0" algn="l" defTabSz="685775" rtl="0" eaLnBrk="1" latinLnBrk="0" hangingPunct="1">
        <a:lnSpc>
          <a:spcPct val="100000"/>
        </a:lnSpc>
        <a:spcBef>
          <a:spcPts val="0"/>
        </a:spcBef>
        <a:spcAft>
          <a:spcPts val="0"/>
        </a:spcAft>
        <a:buFont typeface="Arial" pitchFamily="34" charset="0"/>
        <a:buNone/>
        <a:defRPr sz="882" kern="1200">
          <a:gradFill>
            <a:gsLst>
              <a:gs pos="0">
                <a:schemeClr val="tx1"/>
              </a:gs>
              <a:gs pos="100000">
                <a:schemeClr val="tx1"/>
              </a:gs>
            </a:gsLst>
            <a:lin ang="5400000" scaled="1"/>
          </a:gra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6.xml"/><Relationship Id="rId4" Type="http://schemas.openxmlformats.org/officeDocument/2006/relationships/comments" Target="../comments/commen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comments" Target="../comments/commen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2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comments" Target="../comments/comment3.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comments" Target="../comments/comment4.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46.tmp"/></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8" Type="http://schemas.openxmlformats.org/officeDocument/2006/relationships/image" Target="../media/image56.emf"/><Relationship Id="rId3" Type="http://schemas.openxmlformats.org/officeDocument/2006/relationships/hyperlink" Target="https://preview.flow.microsoft.com/en-us/blog/accessing-office-365-security-compliance-center-logs-from-microsoft-flow/" TargetMode="External"/><Relationship Id="rId7" Type="http://schemas.openxmlformats.org/officeDocument/2006/relationships/image" Target="../media/image55.emf"/><Relationship Id="rId2" Type="http://schemas.openxmlformats.org/officeDocument/2006/relationships/hyperlink" Target="https://preview.flow.microsoft.com/en-us/blog/automate-flow-governance/" TargetMode="External"/><Relationship Id="rId1" Type="http://schemas.openxmlformats.org/officeDocument/2006/relationships/slideLayout" Target="../slideLayouts/slideLayout9.xml"/><Relationship Id="rId6" Type="http://schemas.openxmlformats.org/officeDocument/2006/relationships/image" Target="../media/image54.png"/><Relationship Id="rId5" Type="http://schemas.openxmlformats.org/officeDocument/2006/relationships/image" Target="../media/image53.emf"/><Relationship Id="rId4" Type="http://schemas.openxmlformats.org/officeDocument/2006/relationships/image" Target="../media/image52.emf"/><Relationship Id="rId9" Type="http://schemas.openxmlformats.org/officeDocument/2006/relationships/image" Target="../media/image57.emf"/></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41.xml"/><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41.xml"/><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hyperlink" Target="https://aka.ms/powerappspowershell" TargetMode="External"/><Relationship Id="rId2" Type="http://schemas.openxmlformats.org/officeDocument/2006/relationships/image" Target="../media/image62.png"/><Relationship Id="rId1" Type="http://schemas.openxmlformats.org/officeDocument/2006/relationships/slideLayout" Target="../slideLayouts/slideLayout6.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3" Type="http://schemas.openxmlformats.org/officeDocument/2006/relationships/hyperlink" Target="https://aka.ms/listpoweractivity" TargetMode="External"/><Relationship Id="rId2" Type="http://schemas.openxmlformats.org/officeDocument/2006/relationships/hyperlink" Target="https://aka.ms/downloadassetsscript" TargetMode="External"/><Relationship Id="rId1" Type="http://schemas.openxmlformats.org/officeDocument/2006/relationships/slideLayout" Target="../slideLayouts/slideLayout40.xml"/><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1.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4.xml"/><Relationship Id="rId1" Type="http://schemas.openxmlformats.org/officeDocument/2006/relationships/slideLayout" Target="../slideLayouts/slideLayout23.xml"/><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hyperlink" Target="https://protection.office.com/"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4.emf"/><Relationship Id="rId5" Type="http://schemas.openxmlformats.org/officeDocument/2006/relationships/image" Target="../media/image23.png"/><Relationship Id="rId4" Type="http://schemas.openxmlformats.org/officeDocument/2006/relationships/image" Target="../media/image22.emf"/></Relationships>
</file>

<file path=ppt/slides/_rels/slide6.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2.emf"/><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hyperlink" Target="https://flow.microsoft.com/" TargetMode="External"/><Relationship Id="rId5" Type="http://schemas.openxmlformats.org/officeDocument/2006/relationships/hyperlink" Target="https://make.powerapps.com/" TargetMode="External"/><Relationship Id="rId10" Type="http://schemas.openxmlformats.org/officeDocument/2006/relationships/image" Target="../media/image28.emf"/><Relationship Id="rId4" Type="http://schemas.openxmlformats.org/officeDocument/2006/relationships/hyperlink" Target="https://aka.ms/ppac" TargetMode="External"/><Relationship Id="rId9"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hyperlink" Target="https://aka.ms/COEStarterKit" TargetMode="Externa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5FE3F-13A9-4EC5-9B1A-0134061B264F}"/>
              </a:ext>
            </a:extLst>
          </p:cNvPr>
          <p:cNvSpPr>
            <a:spLocks noGrp="1"/>
          </p:cNvSpPr>
          <p:nvPr>
            <p:ph type="title"/>
          </p:nvPr>
        </p:nvSpPr>
        <p:spPr>
          <a:xfrm>
            <a:off x="323528" y="2089861"/>
            <a:ext cx="3125915" cy="609398"/>
          </a:xfrm>
        </p:spPr>
        <p:txBody>
          <a:bodyPr/>
          <a:lstStyle/>
          <a:p>
            <a:r>
              <a:rPr lang="en-US" dirty="0"/>
              <a:t>Monitor</a:t>
            </a:r>
          </a:p>
        </p:txBody>
      </p:sp>
      <p:sp>
        <p:nvSpPr>
          <p:cNvPr id="4" name="Title 1">
            <a:extLst>
              <a:ext uri="{FF2B5EF4-FFF2-40B4-BE49-F238E27FC236}">
                <a16:creationId xmlns:a16="http://schemas.microsoft.com/office/drawing/2014/main" id="{23496577-506A-4E64-B5E4-DF84C9556182}"/>
              </a:ext>
            </a:extLst>
          </p:cNvPr>
          <p:cNvSpPr txBox="1">
            <a:spLocks/>
          </p:cNvSpPr>
          <p:nvPr/>
        </p:nvSpPr>
        <p:spPr>
          <a:xfrm>
            <a:off x="434052" y="2715766"/>
            <a:ext cx="3125915" cy="323165"/>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100"/>
              <a:t>Microsoft Power Platform</a:t>
            </a:r>
          </a:p>
        </p:txBody>
      </p:sp>
      <p:sp>
        <p:nvSpPr>
          <p:cNvPr id="6" name="TextBox 5">
            <a:extLst>
              <a:ext uri="{FF2B5EF4-FFF2-40B4-BE49-F238E27FC236}">
                <a16:creationId xmlns:a16="http://schemas.microsoft.com/office/drawing/2014/main" id="{BDB71C21-E704-47B5-B1A8-36F41E86B90F}"/>
              </a:ext>
            </a:extLst>
          </p:cNvPr>
          <p:cNvSpPr txBox="1"/>
          <p:nvPr/>
        </p:nvSpPr>
        <p:spPr>
          <a:xfrm>
            <a:off x="423022" y="3361599"/>
            <a:ext cx="1252331" cy="1477328"/>
          </a:xfrm>
          <a:prstGeom prst="rect">
            <a:avLst/>
          </a:prstGeom>
          <a:noFill/>
        </p:spPr>
        <p:txBody>
          <a:bodyPr wrap="none" lIns="0" tIns="0" rIns="0" bIns="0" rtlCol="0">
            <a:spAutoFit/>
          </a:bodyPr>
          <a:lstStyle/>
          <a:p>
            <a:pPr algn="ctr"/>
            <a:r>
              <a:rPr lang="en-US" sz="3200">
                <a:gradFill>
                  <a:gsLst>
                    <a:gs pos="0">
                      <a:schemeClr val="tx1"/>
                    </a:gs>
                    <a:gs pos="86000">
                      <a:schemeClr val="tx1"/>
                    </a:gs>
                  </a:gsLst>
                  <a:lin ang="5400000" scaled="0"/>
                </a:gradFill>
              </a:rPr>
              <a:t>Govern</a:t>
            </a:r>
          </a:p>
          <a:p>
            <a:pPr algn="ctr"/>
            <a:r>
              <a:rPr lang="en-US" sz="3200">
                <a:gradFill>
                  <a:gsLst>
                    <a:gs pos="0">
                      <a:schemeClr val="tx1"/>
                    </a:gs>
                    <a:gs pos="86000">
                      <a:schemeClr val="tx1"/>
                    </a:gs>
                  </a:gsLst>
                  <a:lin ang="5400000" scaled="0"/>
                </a:gradFill>
              </a:rPr>
              <a:t>&amp; </a:t>
            </a:r>
          </a:p>
          <a:p>
            <a:pPr algn="ctr"/>
            <a:r>
              <a:rPr lang="en-US" sz="3200">
                <a:gradFill>
                  <a:gsLst>
                    <a:gs pos="0">
                      <a:schemeClr val="tx1"/>
                    </a:gs>
                    <a:gs pos="86000">
                      <a:schemeClr val="tx1"/>
                    </a:gs>
                  </a:gsLst>
                  <a:lin ang="5400000" scaled="0"/>
                </a:gradFill>
              </a:rPr>
              <a:t>Grow</a:t>
            </a:r>
          </a:p>
        </p:txBody>
      </p:sp>
      <p:graphicFrame>
        <p:nvGraphicFramePr>
          <p:cNvPr id="5" name="Diagram 4" descr="1. Secure&#10;2. Monitor&#10;3. Alert and Action&#10;4. Deploy">
            <a:extLst>
              <a:ext uri="{FF2B5EF4-FFF2-40B4-BE49-F238E27FC236}">
                <a16:creationId xmlns:a16="http://schemas.microsoft.com/office/drawing/2014/main" id="{352BD8B5-AE55-47DF-9DFF-663A07A4A8E4}"/>
              </a:ext>
            </a:extLst>
          </p:cNvPr>
          <p:cNvGraphicFramePr/>
          <p:nvPr>
            <p:extLst>
              <p:ext uri="{D42A27DB-BD31-4B8C-83A1-F6EECF244321}">
                <p14:modId xmlns:p14="http://schemas.microsoft.com/office/powerpoint/2010/main" val="2609874549"/>
              </p:ext>
            </p:extLst>
          </p:nvPr>
        </p:nvGraphicFramePr>
        <p:xfrm>
          <a:off x="1740785" y="3402723"/>
          <a:ext cx="7067661" cy="5013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descr="5. Nurture&#10;6. Infrastructure&#10;7. Support">
            <a:extLst>
              <a:ext uri="{FF2B5EF4-FFF2-40B4-BE49-F238E27FC236}">
                <a16:creationId xmlns:a16="http://schemas.microsoft.com/office/drawing/2014/main" id="{38BCB7D6-284F-4827-8540-5387C68210D1}"/>
              </a:ext>
            </a:extLst>
          </p:cNvPr>
          <p:cNvGraphicFramePr/>
          <p:nvPr>
            <p:extLst>
              <p:ext uri="{D42A27DB-BD31-4B8C-83A1-F6EECF244321}">
                <p14:modId xmlns:p14="http://schemas.microsoft.com/office/powerpoint/2010/main" val="1999418990"/>
              </p:ext>
            </p:extLst>
          </p:nvPr>
        </p:nvGraphicFramePr>
        <p:xfrm>
          <a:off x="1733252" y="4380231"/>
          <a:ext cx="5386095" cy="50131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98833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DFBE8-5695-43D8-9E39-BC73D80DBC8B}"/>
              </a:ext>
            </a:extLst>
          </p:cNvPr>
          <p:cNvSpPr>
            <a:spLocks noGrp="1"/>
          </p:cNvSpPr>
          <p:nvPr>
            <p:ph type="title"/>
          </p:nvPr>
        </p:nvSpPr>
        <p:spPr/>
        <p:txBody>
          <a:bodyPr/>
          <a:lstStyle/>
          <a:p>
            <a:r>
              <a:rPr lang="en-US"/>
              <a:t>Monitoring Capacity &amp; Why is it important?</a:t>
            </a:r>
          </a:p>
        </p:txBody>
      </p:sp>
      <p:grpSp>
        <p:nvGrpSpPr>
          <p:cNvPr id="28" name="Group 27" descr="Monitoring Storage Capacity Report (Header)&#10;Storage Capacity entitlements and usage &#10;for database, file and log capacity">
            <a:extLst>
              <a:ext uri="{FF2B5EF4-FFF2-40B4-BE49-F238E27FC236}">
                <a16:creationId xmlns:a16="http://schemas.microsoft.com/office/drawing/2014/main" id="{4AA432FB-A866-45D3-A4A9-F684CBFF2F9A}"/>
              </a:ext>
            </a:extLst>
          </p:cNvPr>
          <p:cNvGrpSpPr/>
          <p:nvPr/>
        </p:nvGrpSpPr>
        <p:grpSpPr>
          <a:xfrm>
            <a:off x="569215" y="1086372"/>
            <a:ext cx="3854618" cy="603507"/>
            <a:chOff x="708478" y="4419600"/>
            <a:chExt cx="5242547" cy="820812"/>
          </a:xfrm>
        </p:grpSpPr>
        <p:sp>
          <p:nvSpPr>
            <p:cNvPr id="10" name="Text Placeholder 2">
              <a:extLst>
                <a:ext uri="{FF2B5EF4-FFF2-40B4-BE49-F238E27FC236}">
                  <a16:creationId xmlns:a16="http://schemas.microsoft.com/office/drawing/2014/main" id="{DE4F76C0-84F5-4F8B-ACDF-2A7975B162BE}"/>
                </a:ext>
              </a:extLst>
            </p:cNvPr>
            <p:cNvSpPr txBox="1">
              <a:spLocks/>
            </p:cNvSpPr>
            <p:nvPr/>
          </p:nvSpPr>
          <p:spPr>
            <a:xfrm>
              <a:off x="1417637" y="4440367"/>
              <a:ext cx="4533388" cy="800045"/>
            </a:xfrm>
            <a:prstGeom prst="rect">
              <a:avLst/>
            </a:prstGeom>
          </p:spPr>
          <p:txBody>
            <a:bodyPr vert="horz" wrap="square" lIns="0" tIns="0" rIns="0" bIns="0" rtlCol="0">
              <a:spAutoFit/>
            </a:bodyPr>
            <a:lstStyle>
              <a:lvl1pPr marL="0" marR="0" indent="0" algn="l" defTabSz="951304" rtl="0" eaLnBrk="1" fontAlgn="auto" latinLnBrk="0" hangingPunct="1">
                <a:lnSpc>
                  <a:spcPts val="2400"/>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Segoe UI Semilight" panose="020B0402040204020203" pitchFamily="34" charset="0"/>
                </a:defRPr>
              </a:lvl1pPr>
              <a:lvl2pPr marL="2286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40" kern="1200" spc="0" baseline="0">
                  <a:gradFill>
                    <a:gsLst>
                      <a:gs pos="1250">
                        <a:schemeClr val="tx1"/>
                      </a:gs>
                      <a:gs pos="100000">
                        <a:schemeClr val="tx1"/>
                      </a:gs>
                    </a:gsLst>
                    <a:lin ang="5400000" scaled="0"/>
                  </a:gradFill>
                  <a:latin typeface="+mn-lt"/>
                  <a:ea typeface="+mn-ea"/>
                  <a:cs typeface="+mn-cs"/>
                </a:defRPr>
              </a:lvl2pPr>
              <a:lvl3pPr marL="4572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kern="1200" spc="0" baseline="0">
                  <a:gradFill>
                    <a:gsLst>
                      <a:gs pos="1250">
                        <a:schemeClr val="tx1"/>
                      </a:gs>
                      <a:gs pos="100000">
                        <a:schemeClr val="tx1"/>
                      </a:gs>
                    </a:gsLst>
                    <a:lin ang="5400000" scaled="0"/>
                  </a:gradFill>
                  <a:latin typeface="+mn-lt"/>
                  <a:ea typeface="+mn-ea"/>
                  <a:cs typeface="+mn-cs"/>
                </a:defRPr>
              </a:lvl3pPr>
              <a:lvl4pPr marL="6858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4pPr>
              <a:lvl5pPr marL="9144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defTabSz="699422">
                <a:lnSpc>
                  <a:spcPct val="100000"/>
                </a:lnSpc>
                <a:spcBef>
                  <a:spcPts val="0"/>
                </a:spcBef>
                <a:spcAft>
                  <a:spcPts val="221"/>
                </a:spcAft>
                <a:defRPr/>
              </a:pPr>
              <a:r>
                <a:rPr lang="pt-BR" sz="1471" dirty="0">
                  <a:solidFill>
                    <a:srgbClr val="008272"/>
                  </a:solidFill>
                  <a:latin typeface="Segoe UI Semibold"/>
                </a:rPr>
                <a:t>Monitoring storage capacity report</a:t>
              </a:r>
              <a:br>
                <a:rPr lang="pt-BR" sz="1765" dirty="0">
                  <a:solidFill>
                    <a:srgbClr val="008272"/>
                  </a:solidFill>
                  <a:latin typeface="Segoe UI"/>
                </a:rPr>
              </a:br>
              <a:r>
                <a:rPr lang="en-US" sz="1176" dirty="0">
                  <a:solidFill>
                    <a:srgbClr val="505050"/>
                  </a:solidFill>
                  <a:latin typeface="Segoe UI"/>
                </a:rPr>
                <a:t>Storage capacity entitlements and usage </a:t>
              </a:r>
              <a:br>
                <a:rPr lang="en-US" sz="1176" dirty="0">
                  <a:solidFill>
                    <a:srgbClr val="505050"/>
                  </a:solidFill>
                  <a:latin typeface="Segoe UI"/>
                </a:rPr>
              </a:br>
              <a:r>
                <a:rPr lang="en-US" sz="1176" dirty="0">
                  <a:solidFill>
                    <a:srgbClr val="505050"/>
                  </a:solidFill>
                  <a:latin typeface="Segoe UI"/>
                </a:rPr>
                <a:t>for database, file and log capacity</a:t>
              </a:r>
            </a:p>
          </p:txBody>
        </p:sp>
        <p:cxnSp>
          <p:nvCxnSpPr>
            <p:cNvPr id="15" name="Straight Connector 14">
              <a:extLst>
                <a:ext uri="{FF2B5EF4-FFF2-40B4-BE49-F238E27FC236}">
                  <a16:creationId xmlns:a16="http://schemas.microsoft.com/office/drawing/2014/main" id="{229A9FD9-A0D6-4DD0-84F3-DA9E872B80CB}"/>
                </a:ext>
              </a:extLst>
            </p:cNvPr>
            <p:cNvCxnSpPr>
              <a:cxnSpLocks/>
            </p:cNvCxnSpPr>
            <p:nvPr/>
          </p:nvCxnSpPr>
          <p:spPr>
            <a:xfrm>
              <a:off x="1281187" y="4440367"/>
              <a:ext cx="0" cy="544286"/>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B192AB57-E3F5-434E-8945-953E51772D6D}"/>
                </a:ext>
              </a:extLst>
            </p:cNvPr>
            <p:cNvGrpSpPr/>
            <p:nvPr/>
          </p:nvGrpSpPr>
          <p:grpSpPr>
            <a:xfrm>
              <a:off x="708478" y="4419600"/>
              <a:ext cx="388939" cy="517582"/>
              <a:chOff x="-1996123" y="3789321"/>
              <a:chExt cx="883560" cy="1175801"/>
            </a:xfrm>
          </p:grpSpPr>
          <p:grpSp>
            <p:nvGrpSpPr>
              <p:cNvPr id="42" name="Group 41">
                <a:extLst>
                  <a:ext uri="{FF2B5EF4-FFF2-40B4-BE49-F238E27FC236}">
                    <a16:creationId xmlns:a16="http://schemas.microsoft.com/office/drawing/2014/main" id="{7C4232B3-82C0-4068-A6E9-0CA4753BCF02}"/>
                  </a:ext>
                </a:extLst>
              </p:cNvPr>
              <p:cNvGrpSpPr/>
              <p:nvPr/>
            </p:nvGrpSpPr>
            <p:grpSpPr>
              <a:xfrm>
                <a:off x="-1996123" y="3789321"/>
                <a:ext cx="883560" cy="1175801"/>
                <a:chOff x="1095207" y="2935881"/>
                <a:chExt cx="215390" cy="286631"/>
              </a:xfrm>
              <a:solidFill>
                <a:schemeClr val="tx2"/>
              </a:solidFill>
            </p:grpSpPr>
            <p:sp>
              <p:nvSpPr>
                <p:cNvPr id="43" name="Freeform 72">
                  <a:extLst>
                    <a:ext uri="{FF2B5EF4-FFF2-40B4-BE49-F238E27FC236}">
                      <a16:creationId xmlns:a16="http://schemas.microsoft.com/office/drawing/2014/main" id="{4E20E39B-8E99-4A8B-BC57-2B98B5898DD6}"/>
                    </a:ext>
                  </a:extLst>
                </p:cNvPr>
                <p:cNvSpPr>
                  <a:spLocks/>
                </p:cNvSpPr>
                <p:nvPr/>
              </p:nvSpPr>
              <p:spPr bwMode="auto">
                <a:xfrm>
                  <a:off x="1095207" y="2935881"/>
                  <a:ext cx="215389" cy="286631"/>
                </a:xfrm>
                <a:custGeom>
                  <a:avLst/>
                  <a:gdLst>
                    <a:gd name="T0" fmla="*/ 0 w 130"/>
                    <a:gd name="T1" fmla="*/ 0 h 174"/>
                    <a:gd name="T2" fmla="*/ 0 w 130"/>
                    <a:gd name="T3" fmla="*/ 174 h 174"/>
                    <a:gd name="T4" fmla="*/ 130 w 130"/>
                    <a:gd name="T5" fmla="*/ 174 h 174"/>
                    <a:gd name="T6" fmla="*/ 130 w 130"/>
                    <a:gd name="T7" fmla="*/ 55 h 174"/>
                    <a:gd name="T8" fmla="*/ 76 w 130"/>
                    <a:gd name="T9" fmla="*/ 55 h 174"/>
                    <a:gd name="T10" fmla="*/ 76 w 130"/>
                    <a:gd name="T11" fmla="*/ 0 h 174"/>
                    <a:gd name="T12" fmla="*/ 0 w 130"/>
                    <a:gd name="T13" fmla="*/ 0 h 174"/>
                  </a:gdLst>
                  <a:ahLst/>
                  <a:cxnLst>
                    <a:cxn ang="0">
                      <a:pos x="T0" y="T1"/>
                    </a:cxn>
                    <a:cxn ang="0">
                      <a:pos x="T2" y="T3"/>
                    </a:cxn>
                    <a:cxn ang="0">
                      <a:pos x="T4" y="T5"/>
                    </a:cxn>
                    <a:cxn ang="0">
                      <a:pos x="T6" y="T7"/>
                    </a:cxn>
                    <a:cxn ang="0">
                      <a:pos x="T8" y="T9"/>
                    </a:cxn>
                    <a:cxn ang="0">
                      <a:pos x="T10" y="T11"/>
                    </a:cxn>
                    <a:cxn ang="0">
                      <a:pos x="T12" y="T13"/>
                    </a:cxn>
                  </a:cxnLst>
                  <a:rect l="0" t="0" r="r" b="b"/>
                  <a:pathLst>
                    <a:path w="130" h="174">
                      <a:moveTo>
                        <a:pt x="0" y="0"/>
                      </a:moveTo>
                      <a:lnTo>
                        <a:pt x="0" y="174"/>
                      </a:lnTo>
                      <a:lnTo>
                        <a:pt x="130" y="174"/>
                      </a:lnTo>
                      <a:lnTo>
                        <a:pt x="130" y="55"/>
                      </a:lnTo>
                      <a:lnTo>
                        <a:pt x="76" y="55"/>
                      </a:lnTo>
                      <a:lnTo>
                        <a:pt x="7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44" name="Freeform 73">
                  <a:extLst>
                    <a:ext uri="{FF2B5EF4-FFF2-40B4-BE49-F238E27FC236}">
                      <a16:creationId xmlns:a16="http://schemas.microsoft.com/office/drawing/2014/main" id="{E2E9F42E-B439-477E-B878-8B4EEDD395CE}"/>
                    </a:ext>
                  </a:extLst>
                </p:cNvPr>
                <p:cNvSpPr>
                  <a:spLocks/>
                </p:cNvSpPr>
                <p:nvPr/>
              </p:nvSpPr>
              <p:spPr bwMode="auto">
                <a:xfrm>
                  <a:off x="1239352" y="2935881"/>
                  <a:ext cx="71245" cy="72481"/>
                </a:xfrm>
                <a:custGeom>
                  <a:avLst/>
                  <a:gdLst>
                    <a:gd name="T0" fmla="*/ 0 w 43"/>
                    <a:gd name="T1" fmla="*/ 44 h 44"/>
                    <a:gd name="T2" fmla="*/ 43 w 43"/>
                    <a:gd name="T3" fmla="*/ 44 h 44"/>
                    <a:gd name="T4" fmla="*/ 0 w 43"/>
                    <a:gd name="T5" fmla="*/ 0 h 44"/>
                    <a:gd name="T6" fmla="*/ 0 w 43"/>
                    <a:gd name="T7" fmla="*/ 44 h 44"/>
                  </a:gdLst>
                  <a:ahLst/>
                  <a:cxnLst>
                    <a:cxn ang="0">
                      <a:pos x="T0" y="T1"/>
                    </a:cxn>
                    <a:cxn ang="0">
                      <a:pos x="T2" y="T3"/>
                    </a:cxn>
                    <a:cxn ang="0">
                      <a:pos x="T4" y="T5"/>
                    </a:cxn>
                    <a:cxn ang="0">
                      <a:pos x="T6" y="T7"/>
                    </a:cxn>
                  </a:cxnLst>
                  <a:rect l="0" t="0" r="r" b="b"/>
                  <a:pathLst>
                    <a:path w="43" h="44">
                      <a:moveTo>
                        <a:pt x="0" y="44"/>
                      </a:moveTo>
                      <a:lnTo>
                        <a:pt x="43" y="44"/>
                      </a:lnTo>
                      <a:lnTo>
                        <a:pt x="0" y="0"/>
                      </a:lnTo>
                      <a:lnTo>
                        <a:pt x="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45" name="Rectangle 74">
                  <a:extLst>
                    <a:ext uri="{FF2B5EF4-FFF2-40B4-BE49-F238E27FC236}">
                      <a16:creationId xmlns:a16="http://schemas.microsoft.com/office/drawing/2014/main" id="{01090020-0C7C-4939-B265-FA6AA0DAE235}"/>
                    </a:ext>
                  </a:extLst>
                </p:cNvPr>
                <p:cNvSpPr>
                  <a:spLocks noChangeArrowheads="1"/>
                </p:cNvSpPr>
                <p:nvPr/>
              </p:nvSpPr>
              <p:spPr bwMode="auto">
                <a:xfrm>
                  <a:off x="1113433" y="3097317"/>
                  <a:ext cx="178939"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46" name="Rectangle 75">
                  <a:extLst>
                    <a:ext uri="{FF2B5EF4-FFF2-40B4-BE49-F238E27FC236}">
                      <a16:creationId xmlns:a16="http://schemas.microsoft.com/office/drawing/2014/main" id="{8A5B0AE6-58FE-440E-9BBD-EC3DCD3A2E71}"/>
                    </a:ext>
                  </a:extLst>
                </p:cNvPr>
                <p:cNvSpPr>
                  <a:spLocks noChangeArrowheads="1"/>
                </p:cNvSpPr>
                <p:nvPr/>
              </p:nvSpPr>
              <p:spPr bwMode="auto">
                <a:xfrm>
                  <a:off x="1158167" y="3151678"/>
                  <a:ext cx="134204"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47" name="Freeform 76">
                  <a:extLst>
                    <a:ext uri="{FF2B5EF4-FFF2-40B4-BE49-F238E27FC236}">
                      <a16:creationId xmlns:a16="http://schemas.microsoft.com/office/drawing/2014/main" id="{4CA2698A-055E-4764-930F-B319FE7819AC}"/>
                    </a:ext>
                  </a:extLst>
                </p:cNvPr>
                <p:cNvSpPr>
                  <a:spLocks noEditPoints="1"/>
                </p:cNvSpPr>
                <p:nvPr/>
              </p:nvSpPr>
              <p:spPr bwMode="auto">
                <a:xfrm>
                  <a:off x="1113433" y="3133558"/>
                  <a:ext cx="53019" cy="54362"/>
                </a:xfrm>
                <a:custGeom>
                  <a:avLst/>
                  <a:gdLst>
                    <a:gd name="T0" fmla="*/ 12 w 24"/>
                    <a:gd name="T1" fmla="*/ 6 h 24"/>
                    <a:gd name="T2" fmla="*/ 6 w 24"/>
                    <a:gd name="T3" fmla="*/ 12 h 24"/>
                    <a:gd name="T4" fmla="*/ 12 w 24"/>
                    <a:gd name="T5" fmla="*/ 18 h 24"/>
                    <a:gd name="T6" fmla="*/ 18 w 24"/>
                    <a:gd name="T7" fmla="*/ 12 h 24"/>
                    <a:gd name="T8" fmla="*/ 12 w 24"/>
                    <a:gd name="T9" fmla="*/ 6 h 24"/>
                    <a:gd name="T10" fmla="*/ 12 w 24"/>
                    <a:gd name="T11" fmla="*/ 24 h 24"/>
                    <a:gd name="T12" fmla="*/ 0 w 24"/>
                    <a:gd name="T13" fmla="*/ 12 h 24"/>
                    <a:gd name="T14" fmla="*/ 12 w 24"/>
                    <a:gd name="T15" fmla="*/ 0 h 24"/>
                    <a:gd name="T16" fmla="*/ 24 w 24"/>
                    <a:gd name="T17" fmla="*/ 12 h 24"/>
                    <a:gd name="T18" fmla="*/ 12 w 24"/>
                    <a:gd name="T1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6"/>
                      </a:moveTo>
                      <a:cubicBezTo>
                        <a:pt x="9" y="6"/>
                        <a:pt x="6" y="9"/>
                        <a:pt x="6" y="12"/>
                      </a:cubicBezTo>
                      <a:cubicBezTo>
                        <a:pt x="6" y="16"/>
                        <a:pt x="9" y="18"/>
                        <a:pt x="12" y="18"/>
                      </a:cubicBezTo>
                      <a:cubicBezTo>
                        <a:pt x="15" y="18"/>
                        <a:pt x="18" y="16"/>
                        <a:pt x="18" y="12"/>
                      </a:cubicBezTo>
                      <a:cubicBezTo>
                        <a:pt x="18" y="9"/>
                        <a:pt x="15" y="6"/>
                        <a:pt x="12" y="6"/>
                      </a:cubicBezTo>
                      <a:moveTo>
                        <a:pt x="12" y="24"/>
                      </a:moveTo>
                      <a:cubicBezTo>
                        <a:pt x="5" y="24"/>
                        <a:pt x="0" y="19"/>
                        <a:pt x="0" y="12"/>
                      </a:cubicBezTo>
                      <a:cubicBezTo>
                        <a:pt x="0" y="6"/>
                        <a:pt x="5" y="0"/>
                        <a:pt x="12" y="0"/>
                      </a:cubicBezTo>
                      <a:cubicBezTo>
                        <a:pt x="19" y="0"/>
                        <a:pt x="24" y="6"/>
                        <a:pt x="24" y="12"/>
                      </a:cubicBezTo>
                      <a:cubicBezTo>
                        <a:pt x="24" y="19"/>
                        <a:pt x="19" y="24"/>
                        <a:pt x="12"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48" name="Rectangle 77">
                  <a:extLst>
                    <a:ext uri="{FF2B5EF4-FFF2-40B4-BE49-F238E27FC236}">
                      <a16:creationId xmlns:a16="http://schemas.microsoft.com/office/drawing/2014/main" id="{4B15FE43-C222-42D4-9A4B-02A7D53B4EB5}"/>
                    </a:ext>
                  </a:extLst>
                </p:cNvPr>
                <p:cNvSpPr>
                  <a:spLocks noChangeArrowheads="1"/>
                </p:cNvSpPr>
                <p:nvPr/>
              </p:nvSpPr>
              <p:spPr bwMode="auto">
                <a:xfrm>
                  <a:off x="1113433" y="3061076"/>
                  <a:ext cx="71245"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49" name="Rectangle 78">
                  <a:extLst>
                    <a:ext uri="{FF2B5EF4-FFF2-40B4-BE49-F238E27FC236}">
                      <a16:creationId xmlns:a16="http://schemas.microsoft.com/office/drawing/2014/main" id="{E866316C-808C-4DFF-93C6-031561C43B08}"/>
                    </a:ext>
                  </a:extLst>
                </p:cNvPr>
                <p:cNvSpPr>
                  <a:spLocks noChangeArrowheads="1"/>
                </p:cNvSpPr>
                <p:nvPr/>
              </p:nvSpPr>
              <p:spPr bwMode="auto">
                <a:xfrm>
                  <a:off x="1221127" y="3061076"/>
                  <a:ext cx="71245"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50" name="Freeform 80">
                  <a:extLst>
                    <a:ext uri="{FF2B5EF4-FFF2-40B4-BE49-F238E27FC236}">
                      <a16:creationId xmlns:a16="http://schemas.microsoft.com/office/drawing/2014/main" id="{1407D5F1-7BFD-4957-B49D-16CD343EB0A7}"/>
                    </a:ext>
                  </a:extLst>
                </p:cNvPr>
                <p:cNvSpPr>
                  <a:spLocks/>
                </p:cNvSpPr>
                <p:nvPr/>
              </p:nvSpPr>
              <p:spPr bwMode="auto">
                <a:xfrm>
                  <a:off x="1239352" y="2935881"/>
                  <a:ext cx="71245" cy="72481"/>
                </a:xfrm>
                <a:custGeom>
                  <a:avLst/>
                  <a:gdLst>
                    <a:gd name="T0" fmla="*/ 0 w 43"/>
                    <a:gd name="T1" fmla="*/ 44 h 44"/>
                    <a:gd name="T2" fmla="*/ 43 w 43"/>
                    <a:gd name="T3" fmla="*/ 44 h 44"/>
                    <a:gd name="T4" fmla="*/ 0 w 43"/>
                    <a:gd name="T5" fmla="*/ 0 h 44"/>
                    <a:gd name="T6" fmla="*/ 0 w 43"/>
                    <a:gd name="T7" fmla="*/ 44 h 44"/>
                  </a:gdLst>
                  <a:ahLst/>
                  <a:cxnLst>
                    <a:cxn ang="0">
                      <a:pos x="T0" y="T1"/>
                    </a:cxn>
                    <a:cxn ang="0">
                      <a:pos x="T2" y="T3"/>
                    </a:cxn>
                    <a:cxn ang="0">
                      <a:pos x="T4" y="T5"/>
                    </a:cxn>
                    <a:cxn ang="0">
                      <a:pos x="T6" y="T7"/>
                    </a:cxn>
                  </a:cxnLst>
                  <a:rect l="0" t="0" r="r" b="b"/>
                  <a:pathLst>
                    <a:path w="43" h="44">
                      <a:moveTo>
                        <a:pt x="0" y="44"/>
                      </a:moveTo>
                      <a:lnTo>
                        <a:pt x="43" y="44"/>
                      </a:lnTo>
                      <a:lnTo>
                        <a:pt x="0" y="0"/>
                      </a:lnTo>
                      <a:lnTo>
                        <a:pt x="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51" name="Rectangle 81">
                  <a:extLst>
                    <a:ext uri="{FF2B5EF4-FFF2-40B4-BE49-F238E27FC236}">
                      <a16:creationId xmlns:a16="http://schemas.microsoft.com/office/drawing/2014/main" id="{545D8206-B37D-4340-81F8-E883AE9D7F15}"/>
                    </a:ext>
                  </a:extLst>
                </p:cNvPr>
                <p:cNvSpPr>
                  <a:spLocks noChangeArrowheads="1"/>
                </p:cNvSpPr>
                <p:nvPr/>
              </p:nvSpPr>
              <p:spPr bwMode="auto">
                <a:xfrm>
                  <a:off x="1113433" y="3097317"/>
                  <a:ext cx="178939"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52" name="Rectangle 82">
                  <a:extLst>
                    <a:ext uri="{FF2B5EF4-FFF2-40B4-BE49-F238E27FC236}">
                      <a16:creationId xmlns:a16="http://schemas.microsoft.com/office/drawing/2014/main" id="{79A9E4B4-DFA4-408C-AF66-0B5FE6743189}"/>
                    </a:ext>
                  </a:extLst>
                </p:cNvPr>
                <p:cNvSpPr>
                  <a:spLocks noChangeArrowheads="1"/>
                </p:cNvSpPr>
                <p:nvPr/>
              </p:nvSpPr>
              <p:spPr bwMode="auto">
                <a:xfrm>
                  <a:off x="1158167" y="3151678"/>
                  <a:ext cx="134204"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53" name="Freeform 83">
                  <a:extLst>
                    <a:ext uri="{FF2B5EF4-FFF2-40B4-BE49-F238E27FC236}">
                      <a16:creationId xmlns:a16="http://schemas.microsoft.com/office/drawing/2014/main" id="{E7211CED-14FA-48C8-B7D8-90DDD0EF9332}"/>
                    </a:ext>
                  </a:extLst>
                </p:cNvPr>
                <p:cNvSpPr>
                  <a:spLocks noEditPoints="1"/>
                </p:cNvSpPr>
                <p:nvPr/>
              </p:nvSpPr>
              <p:spPr bwMode="auto">
                <a:xfrm>
                  <a:off x="1113433" y="3133558"/>
                  <a:ext cx="53019" cy="54362"/>
                </a:xfrm>
                <a:custGeom>
                  <a:avLst/>
                  <a:gdLst>
                    <a:gd name="T0" fmla="*/ 12 w 24"/>
                    <a:gd name="T1" fmla="*/ 6 h 24"/>
                    <a:gd name="T2" fmla="*/ 6 w 24"/>
                    <a:gd name="T3" fmla="*/ 12 h 24"/>
                    <a:gd name="T4" fmla="*/ 12 w 24"/>
                    <a:gd name="T5" fmla="*/ 18 h 24"/>
                    <a:gd name="T6" fmla="*/ 18 w 24"/>
                    <a:gd name="T7" fmla="*/ 12 h 24"/>
                    <a:gd name="T8" fmla="*/ 12 w 24"/>
                    <a:gd name="T9" fmla="*/ 6 h 24"/>
                    <a:gd name="T10" fmla="*/ 12 w 24"/>
                    <a:gd name="T11" fmla="*/ 24 h 24"/>
                    <a:gd name="T12" fmla="*/ 0 w 24"/>
                    <a:gd name="T13" fmla="*/ 12 h 24"/>
                    <a:gd name="T14" fmla="*/ 12 w 24"/>
                    <a:gd name="T15" fmla="*/ 0 h 24"/>
                    <a:gd name="T16" fmla="*/ 24 w 24"/>
                    <a:gd name="T17" fmla="*/ 12 h 24"/>
                    <a:gd name="T18" fmla="*/ 12 w 24"/>
                    <a:gd name="T1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6"/>
                      </a:moveTo>
                      <a:cubicBezTo>
                        <a:pt x="9" y="6"/>
                        <a:pt x="6" y="9"/>
                        <a:pt x="6" y="12"/>
                      </a:cubicBezTo>
                      <a:cubicBezTo>
                        <a:pt x="6" y="16"/>
                        <a:pt x="9" y="18"/>
                        <a:pt x="12" y="18"/>
                      </a:cubicBezTo>
                      <a:cubicBezTo>
                        <a:pt x="15" y="18"/>
                        <a:pt x="18" y="16"/>
                        <a:pt x="18" y="12"/>
                      </a:cubicBezTo>
                      <a:cubicBezTo>
                        <a:pt x="18" y="9"/>
                        <a:pt x="15" y="6"/>
                        <a:pt x="12" y="6"/>
                      </a:cubicBezTo>
                      <a:moveTo>
                        <a:pt x="12" y="24"/>
                      </a:moveTo>
                      <a:cubicBezTo>
                        <a:pt x="5" y="24"/>
                        <a:pt x="0" y="19"/>
                        <a:pt x="0" y="12"/>
                      </a:cubicBezTo>
                      <a:cubicBezTo>
                        <a:pt x="0" y="6"/>
                        <a:pt x="5" y="0"/>
                        <a:pt x="12" y="0"/>
                      </a:cubicBezTo>
                      <a:cubicBezTo>
                        <a:pt x="19" y="0"/>
                        <a:pt x="24" y="6"/>
                        <a:pt x="24" y="12"/>
                      </a:cubicBezTo>
                      <a:cubicBezTo>
                        <a:pt x="24" y="19"/>
                        <a:pt x="19" y="24"/>
                        <a:pt x="12"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54" name="Rectangle 84">
                  <a:extLst>
                    <a:ext uri="{FF2B5EF4-FFF2-40B4-BE49-F238E27FC236}">
                      <a16:creationId xmlns:a16="http://schemas.microsoft.com/office/drawing/2014/main" id="{1C329F3C-CC65-436B-8566-105C7A0F4656}"/>
                    </a:ext>
                  </a:extLst>
                </p:cNvPr>
                <p:cNvSpPr>
                  <a:spLocks noChangeArrowheads="1"/>
                </p:cNvSpPr>
                <p:nvPr/>
              </p:nvSpPr>
              <p:spPr bwMode="auto">
                <a:xfrm>
                  <a:off x="1113433" y="3061076"/>
                  <a:ext cx="71245"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55" name="Rectangle 85">
                  <a:extLst>
                    <a:ext uri="{FF2B5EF4-FFF2-40B4-BE49-F238E27FC236}">
                      <a16:creationId xmlns:a16="http://schemas.microsoft.com/office/drawing/2014/main" id="{C0B51767-182C-4C2B-85A8-6C12886B6E5A}"/>
                    </a:ext>
                  </a:extLst>
                </p:cNvPr>
                <p:cNvSpPr>
                  <a:spLocks noChangeArrowheads="1"/>
                </p:cNvSpPr>
                <p:nvPr/>
              </p:nvSpPr>
              <p:spPr bwMode="auto">
                <a:xfrm>
                  <a:off x="1221127" y="3061076"/>
                  <a:ext cx="71245"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grpSp>
          <p:sp>
            <p:nvSpPr>
              <p:cNvPr id="56" name="Partial Circle 55">
                <a:extLst>
                  <a:ext uri="{FF2B5EF4-FFF2-40B4-BE49-F238E27FC236}">
                    <a16:creationId xmlns:a16="http://schemas.microsoft.com/office/drawing/2014/main" id="{D9F7B9CB-C02C-440F-AEF9-C71BA316EC0C}"/>
                  </a:ext>
                </a:extLst>
              </p:cNvPr>
              <p:cNvSpPr/>
              <p:nvPr/>
            </p:nvSpPr>
            <p:spPr bwMode="auto">
              <a:xfrm>
                <a:off x="-1897063" y="4304982"/>
                <a:ext cx="591503" cy="591503"/>
              </a:xfrm>
              <a:prstGeom prst="pie">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577" fontAlgn="base">
                  <a:spcBef>
                    <a:spcPct val="0"/>
                  </a:spcBef>
                  <a:spcAft>
                    <a:spcPct val="0"/>
                  </a:spcAft>
                  <a:defRPr/>
                </a:pPr>
                <a:endParaRPr lang="en-US" sz="1471"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Partial Circle 56">
                <a:extLst>
                  <a:ext uri="{FF2B5EF4-FFF2-40B4-BE49-F238E27FC236}">
                    <a16:creationId xmlns:a16="http://schemas.microsoft.com/office/drawing/2014/main" id="{3CCA6F4F-9CE8-4FFB-A425-873E90FE80E5}"/>
                  </a:ext>
                </a:extLst>
              </p:cNvPr>
              <p:cNvSpPr/>
              <p:nvPr/>
            </p:nvSpPr>
            <p:spPr bwMode="auto">
              <a:xfrm>
                <a:off x="-1858963" y="4259262"/>
                <a:ext cx="591503" cy="591503"/>
              </a:xfrm>
              <a:prstGeom prst="pie">
                <a:avLst>
                  <a:gd name="adj1" fmla="val 16107473"/>
                  <a:gd name="adj2" fmla="val 21594854"/>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577" fontAlgn="base">
                  <a:spcBef>
                    <a:spcPct val="0"/>
                  </a:spcBef>
                  <a:spcAft>
                    <a:spcPct val="0"/>
                  </a:spcAft>
                  <a:defRPr/>
                </a:pPr>
                <a:endParaRPr lang="en-US" sz="1471"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30" name="Group 29" descr="When 1GB of database capacity available&#10;No separate license for prod/non-prod environments&#10;">
            <a:extLst>
              <a:ext uri="{FF2B5EF4-FFF2-40B4-BE49-F238E27FC236}">
                <a16:creationId xmlns:a16="http://schemas.microsoft.com/office/drawing/2014/main" id="{842CA9A0-E141-4609-8338-49D1F88C6521}"/>
              </a:ext>
            </a:extLst>
          </p:cNvPr>
          <p:cNvGrpSpPr/>
          <p:nvPr/>
        </p:nvGrpSpPr>
        <p:grpSpPr>
          <a:xfrm>
            <a:off x="482058" y="2356494"/>
            <a:ext cx="4058679" cy="850617"/>
            <a:chOff x="856294" y="47121"/>
            <a:chExt cx="5269230" cy="1156897"/>
          </a:xfrm>
        </p:grpSpPr>
        <p:sp>
          <p:nvSpPr>
            <p:cNvPr id="11" name="Text Placeholder 2">
              <a:extLst>
                <a:ext uri="{FF2B5EF4-FFF2-40B4-BE49-F238E27FC236}">
                  <a16:creationId xmlns:a16="http://schemas.microsoft.com/office/drawing/2014/main" id="{9E89A6C5-056E-4585-BC86-9B5E4C1DBF04}"/>
                </a:ext>
              </a:extLst>
            </p:cNvPr>
            <p:cNvSpPr txBox="1">
              <a:spLocks/>
            </p:cNvSpPr>
            <p:nvPr/>
          </p:nvSpPr>
          <p:spPr>
            <a:xfrm>
              <a:off x="1592135" y="47121"/>
              <a:ext cx="4533389" cy="1156897"/>
            </a:xfrm>
            <a:prstGeom prst="rect">
              <a:avLst/>
            </a:prstGeom>
          </p:spPr>
          <p:txBody>
            <a:bodyPr vert="horz" wrap="square" lIns="0" tIns="0" rIns="0" bIns="0" rtlCol="0">
              <a:spAutoFit/>
            </a:bodyPr>
            <a:lstStyle>
              <a:lvl1pPr marL="0" marR="0" indent="0" algn="l" defTabSz="951304" rtl="0" eaLnBrk="1" fontAlgn="auto" latinLnBrk="0" hangingPunct="1">
                <a:lnSpc>
                  <a:spcPts val="2400"/>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Segoe UI Semilight" panose="020B0402040204020203" pitchFamily="34" charset="0"/>
                </a:defRPr>
              </a:lvl1pPr>
              <a:lvl2pPr marL="2286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40" kern="1200" spc="0" baseline="0">
                  <a:gradFill>
                    <a:gsLst>
                      <a:gs pos="1250">
                        <a:schemeClr val="tx1"/>
                      </a:gs>
                      <a:gs pos="100000">
                        <a:schemeClr val="tx1"/>
                      </a:gs>
                    </a:gsLst>
                    <a:lin ang="5400000" scaled="0"/>
                  </a:gradFill>
                  <a:latin typeface="+mn-lt"/>
                  <a:ea typeface="+mn-ea"/>
                  <a:cs typeface="+mn-cs"/>
                </a:defRPr>
              </a:lvl2pPr>
              <a:lvl3pPr marL="4572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kern="1200" spc="0" baseline="0">
                  <a:gradFill>
                    <a:gsLst>
                      <a:gs pos="1250">
                        <a:schemeClr val="tx1"/>
                      </a:gs>
                      <a:gs pos="100000">
                        <a:schemeClr val="tx1"/>
                      </a:gs>
                    </a:gsLst>
                    <a:lin ang="5400000" scaled="0"/>
                  </a:gradFill>
                  <a:latin typeface="+mn-lt"/>
                  <a:ea typeface="+mn-ea"/>
                  <a:cs typeface="+mn-cs"/>
                </a:defRPr>
              </a:lvl3pPr>
              <a:lvl4pPr marL="6858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4pPr>
              <a:lvl5pPr marL="9144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defTabSz="699422">
                <a:lnSpc>
                  <a:spcPct val="100000"/>
                </a:lnSpc>
                <a:spcBef>
                  <a:spcPts val="0"/>
                </a:spcBef>
                <a:spcAft>
                  <a:spcPts val="221"/>
                </a:spcAft>
                <a:defRPr/>
              </a:pPr>
              <a:r>
                <a:rPr lang="en-US" sz="1500" dirty="0">
                  <a:solidFill>
                    <a:srgbClr val="008272"/>
                  </a:solidFill>
                  <a:latin typeface="Segoe UI Semibold"/>
                </a:rPr>
                <a:t>Create additional environments</a:t>
              </a:r>
            </a:p>
            <a:p>
              <a:pPr defTabSz="699422">
                <a:lnSpc>
                  <a:spcPct val="100000"/>
                </a:lnSpc>
                <a:spcBef>
                  <a:spcPts val="0"/>
                </a:spcBef>
                <a:spcAft>
                  <a:spcPts val="221"/>
                </a:spcAft>
                <a:defRPr/>
              </a:pPr>
              <a:r>
                <a:rPr lang="en-US" sz="1176" dirty="0">
                  <a:solidFill>
                    <a:srgbClr val="505050"/>
                  </a:solidFill>
                  <a:latin typeface="Segoe UI"/>
                </a:rPr>
                <a:t>When 1GB of database capacity available</a:t>
              </a:r>
            </a:p>
            <a:p>
              <a:pPr defTabSz="699422">
                <a:lnSpc>
                  <a:spcPct val="100000"/>
                </a:lnSpc>
                <a:spcBef>
                  <a:spcPts val="0"/>
                </a:spcBef>
                <a:spcAft>
                  <a:spcPts val="221"/>
                </a:spcAft>
                <a:defRPr/>
              </a:pPr>
              <a:r>
                <a:rPr lang="en-US" sz="1176" dirty="0">
                  <a:solidFill>
                    <a:srgbClr val="505050"/>
                  </a:solidFill>
                  <a:latin typeface="Segoe UI"/>
                </a:rPr>
                <a:t>No separate license for prod/non-prod </a:t>
              </a:r>
              <a:r>
                <a:rPr lang="en-US" sz="1176" dirty="0" err="1">
                  <a:solidFill>
                    <a:srgbClr val="505050"/>
                  </a:solidFill>
                  <a:latin typeface="Segoe UI"/>
                </a:rPr>
                <a:t>envs</a:t>
              </a:r>
              <a:endParaRPr lang="en-US" sz="1176" dirty="0">
                <a:solidFill>
                  <a:srgbClr val="505050"/>
                </a:solidFill>
                <a:latin typeface="Segoe UI"/>
              </a:endParaRPr>
            </a:p>
            <a:p>
              <a:pPr defTabSz="699422">
                <a:lnSpc>
                  <a:spcPct val="100000"/>
                </a:lnSpc>
                <a:spcBef>
                  <a:spcPts val="0"/>
                </a:spcBef>
                <a:spcAft>
                  <a:spcPts val="221"/>
                </a:spcAft>
                <a:defRPr/>
              </a:pPr>
              <a:r>
                <a:rPr lang="en-US" sz="1176" dirty="0">
                  <a:solidFill>
                    <a:srgbClr val="505050"/>
                  </a:solidFill>
                  <a:latin typeface="Segoe UI"/>
                </a:rPr>
                <a:t>Coming summer 2019</a:t>
              </a:r>
            </a:p>
          </p:txBody>
        </p:sp>
        <p:cxnSp>
          <p:nvCxnSpPr>
            <p:cNvPr id="16" name="Straight Connector 15">
              <a:extLst>
                <a:ext uri="{FF2B5EF4-FFF2-40B4-BE49-F238E27FC236}">
                  <a16:creationId xmlns:a16="http://schemas.microsoft.com/office/drawing/2014/main" id="{5A3872B4-A5F9-4515-8B82-64465D064157}"/>
                </a:ext>
              </a:extLst>
            </p:cNvPr>
            <p:cNvCxnSpPr>
              <a:cxnSpLocks/>
            </p:cNvCxnSpPr>
            <p:nvPr/>
          </p:nvCxnSpPr>
          <p:spPr>
            <a:xfrm>
              <a:off x="1455686" y="47121"/>
              <a:ext cx="0" cy="544286"/>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CCF0D66D-7EBD-4D1E-906E-B207ECD951B2}"/>
                </a:ext>
              </a:extLst>
            </p:cNvPr>
            <p:cNvGrpSpPr/>
            <p:nvPr/>
          </p:nvGrpSpPr>
          <p:grpSpPr>
            <a:xfrm>
              <a:off x="856294" y="130301"/>
              <a:ext cx="399825" cy="397941"/>
              <a:chOff x="-1975560" y="5402262"/>
              <a:chExt cx="1354934" cy="1348558"/>
            </a:xfrm>
          </p:grpSpPr>
          <p:sp>
            <p:nvSpPr>
              <p:cNvPr id="74" name="Freeform: Shape 73">
                <a:extLst>
                  <a:ext uri="{FF2B5EF4-FFF2-40B4-BE49-F238E27FC236}">
                    <a16:creationId xmlns:a16="http://schemas.microsoft.com/office/drawing/2014/main" id="{27317FAD-4B67-44B1-91AC-34E6D679D8E4}"/>
                  </a:ext>
                </a:extLst>
              </p:cNvPr>
              <p:cNvSpPr/>
              <p:nvPr/>
            </p:nvSpPr>
            <p:spPr>
              <a:xfrm>
                <a:off x="-1332976" y="5402262"/>
                <a:ext cx="712350" cy="640968"/>
              </a:xfrm>
              <a:custGeom>
                <a:avLst/>
                <a:gdLst>
                  <a:gd name="connsiteX0" fmla="*/ 388305 w 712350"/>
                  <a:gd name="connsiteY0" fmla="*/ 0 h 640968"/>
                  <a:gd name="connsiteX1" fmla="*/ 493418 w 712350"/>
                  <a:gd name="connsiteY1" fmla="*/ 18732 h 640968"/>
                  <a:gd name="connsiteX2" fmla="*/ 324476 w 712350"/>
                  <a:gd name="connsiteY2" fmla="*/ 193851 h 640968"/>
                  <a:gd name="connsiteX3" fmla="*/ 327819 w 712350"/>
                  <a:gd name="connsiteY3" fmla="*/ 380150 h 640968"/>
                  <a:gd name="connsiteX4" fmla="*/ 514117 w 712350"/>
                  <a:gd name="connsiteY4" fmla="*/ 376806 h 640968"/>
                  <a:gd name="connsiteX5" fmla="*/ 687355 w 712350"/>
                  <a:gd name="connsiteY5" fmla="*/ 197237 h 640968"/>
                  <a:gd name="connsiteX6" fmla="*/ 712350 w 712350"/>
                  <a:gd name="connsiteY6" fmla="*/ 320484 h 640968"/>
                  <a:gd name="connsiteX7" fmla="*/ 388305 w 712350"/>
                  <a:gd name="connsiteY7" fmla="*/ 640968 h 640968"/>
                  <a:gd name="connsiteX8" fmla="*/ 314006 w 712350"/>
                  <a:gd name="connsiteY8" fmla="*/ 631275 h 640968"/>
                  <a:gd name="connsiteX9" fmla="*/ 160928 w 712350"/>
                  <a:gd name="connsiteY9" fmla="*/ 621017 h 640968"/>
                  <a:gd name="connsiteX10" fmla="*/ 0 w 712350"/>
                  <a:gd name="connsiteY10" fmla="*/ 460738 h 640968"/>
                  <a:gd name="connsiteX11" fmla="*/ 34011 w 712350"/>
                  <a:gd name="connsiteY11" fmla="*/ 426725 h 640968"/>
                  <a:gd name="connsiteX12" fmla="*/ 74708 w 712350"/>
                  <a:gd name="connsiteY12" fmla="*/ 397389 h 640968"/>
                  <a:gd name="connsiteX13" fmla="*/ 64260 w 712350"/>
                  <a:gd name="connsiteY13" fmla="*/ 320484 h 640968"/>
                  <a:gd name="connsiteX14" fmla="*/ 388305 w 712350"/>
                  <a:gd name="connsiteY14" fmla="*/ 0 h 64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350" h="640968">
                    <a:moveTo>
                      <a:pt x="388305" y="0"/>
                    </a:moveTo>
                    <a:cubicBezTo>
                      <a:pt x="425267" y="0"/>
                      <a:pt x="460783" y="6121"/>
                      <a:pt x="493418" y="18732"/>
                    </a:cubicBezTo>
                    <a:lnTo>
                      <a:pt x="324476" y="193851"/>
                    </a:lnTo>
                    <a:cubicBezTo>
                      <a:pt x="273953" y="246219"/>
                      <a:pt x="275449" y="329629"/>
                      <a:pt x="327819" y="380150"/>
                    </a:cubicBezTo>
                    <a:cubicBezTo>
                      <a:pt x="380187" y="430672"/>
                      <a:pt x="463596" y="429175"/>
                      <a:pt x="514117" y="376806"/>
                    </a:cubicBezTo>
                    <a:lnTo>
                      <a:pt x="687355" y="197237"/>
                    </a:lnTo>
                    <a:cubicBezTo>
                      <a:pt x="703508" y="235133"/>
                      <a:pt x="712350" y="276788"/>
                      <a:pt x="712350" y="320484"/>
                    </a:cubicBezTo>
                    <a:cubicBezTo>
                      <a:pt x="712350" y="497482"/>
                      <a:pt x="567271" y="640968"/>
                      <a:pt x="388305" y="640968"/>
                    </a:cubicBezTo>
                    <a:cubicBezTo>
                      <a:pt x="362634" y="640968"/>
                      <a:pt x="337660" y="638016"/>
                      <a:pt x="314006" y="631275"/>
                    </a:cubicBezTo>
                    <a:cubicBezTo>
                      <a:pt x="264775" y="613558"/>
                      <a:pt x="211655" y="610102"/>
                      <a:pt x="160928" y="621017"/>
                    </a:cubicBezTo>
                    <a:lnTo>
                      <a:pt x="0" y="460738"/>
                    </a:lnTo>
                    <a:lnTo>
                      <a:pt x="34011" y="426725"/>
                    </a:lnTo>
                    <a:cubicBezTo>
                      <a:pt x="46240" y="414497"/>
                      <a:pt x="59837" y="404472"/>
                      <a:pt x="74708" y="397389"/>
                    </a:cubicBezTo>
                    <a:cubicBezTo>
                      <a:pt x="67536" y="372926"/>
                      <a:pt x="64260" y="347084"/>
                      <a:pt x="64260" y="320484"/>
                    </a:cubicBezTo>
                    <a:cubicBezTo>
                      <a:pt x="64260" y="143486"/>
                      <a:pt x="209339" y="0"/>
                      <a:pt x="388305" y="0"/>
                    </a:cubicBezTo>
                    <a:close/>
                  </a:path>
                </a:pathLst>
              </a:custGeom>
              <a:solidFill>
                <a:srgbClr val="C1C1C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775">
                  <a:defRPr/>
                </a:pPr>
                <a:endParaRPr lang="en-US" sz="1324">
                  <a:solidFill>
                    <a:prstClr val="white"/>
                  </a:solidFill>
                  <a:latin typeface="Segoe UI"/>
                </a:endParaRPr>
              </a:p>
            </p:txBody>
          </p:sp>
          <p:sp>
            <p:nvSpPr>
              <p:cNvPr id="73" name="Freeform: Shape 72">
                <a:extLst>
                  <a:ext uri="{FF2B5EF4-FFF2-40B4-BE49-F238E27FC236}">
                    <a16:creationId xmlns:a16="http://schemas.microsoft.com/office/drawing/2014/main" id="{297D4223-AA05-429D-A5EC-633467CF82FC}"/>
                  </a:ext>
                </a:extLst>
              </p:cNvPr>
              <p:cNvSpPr/>
              <p:nvPr/>
            </p:nvSpPr>
            <p:spPr>
              <a:xfrm>
                <a:off x="-1975560" y="5437872"/>
                <a:ext cx="1308220" cy="1312948"/>
              </a:xfrm>
              <a:custGeom>
                <a:avLst/>
                <a:gdLst>
                  <a:gd name="connsiteX0" fmla="*/ 78340 w 1308220"/>
                  <a:gd name="connsiteY0" fmla="*/ 0 h 1312948"/>
                  <a:gd name="connsiteX1" fmla="*/ 297339 w 1308220"/>
                  <a:gd name="connsiteY1" fmla="*/ 133536 h 1312948"/>
                  <a:gd name="connsiteX2" fmla="*/ 340069 w 1308220"/>
                  <a:gd name="connsiteY2" fmla="*/ 258168 h 1312948"/>
                  <a:gd name="connsiteX3" fmla="*/ 339131 w 1308220"/>
                  <a:gd name="connsiteY3" fmla="*/ 259270 h 1312948"/>
                  <a:gd name="connsiteX4" fmla="*/ 788064 w 1308220"/>
                  <a:gd name="connsiteY4" fmla="*/ 702953 h 1312948"/>
                  <a:gd name="connsiteX5" fmla="*/ 983104 w 1308220"/>
                  <a:gd name="connsiteY5" fmla="*/ 739180 h 1312948"/>
                  <a:gd name="connsiteX6" fmla="*/ 1256723 w 1308220"/>
                  <a:gd name="connsiteY6" fmla="*/ 1012799 h 1312948"/>
                  <a:gd name="connsiteX7" fmla="*/ 1256723 w 1308220"/>
                  <a:gd name="connsiteY7" fmla="*/ 1261450 h 1312948"/>
                  <a:gd name="connsiteX8" fmla="*/ 1008072 w 1308220"/>
                  <a:gd name="connsiteY8" fmla="*/ 1261450 h 1312948"/>
                  <a:gd name="connsiteX9" fmla="*/ 734453 w 1308220"/>
                  <a:gd name="connsiteY9" fmla="*/ 987831 h 1312948"/>
                  <a:gd name="connsiteX10" fmla="*/ 706140 w 1308220"/>
                  <a:gd name="connsiteY10" fmla="*/ 777751 h 1312948"/>
                  <a:gd name="connsiteX11" fmla="*/ 263326 w 1308220"/>
                  <a:gd name="connsiteY11" fmla="*/ 340117 h 1312948"/>
                  <a:gd name="connsiteX12" fmla="*/ 149559 w 1308220"/>
                  <a:gd name="connsiteY12" fmla="*/ 304460 h 1312948"/>
                  <a:gd name="connsiteX13" fmla="*/ 0 w 1308220"/>
                  <a:gd name="connsiteY13" fmla="*/ 76561 h 1312948"/>
                  <a:gd name="connsiteX14" fmla="*/ 78340 w 1308220"/>
                  <a:gd name="connsiteY14" fmla="*/ 0 h 1312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8220" h="1312948">
                    <a:moveTo>
                      <a:pt x="78340" y="0"/>
                    </a:moveTo>
                    <a:lnTo>
                      <a:pt x="297339" y="133536"/>
                    </a:lnTo>
                    <a:lnTo>
                      <a:pt x="340069" y="258168"/>
                    </a:lnTo>
                    <a:lnTo>
                      <a:pt x="339131" y="259270"/>
                    </a:lnTo>
                    <a:lnTo>
                      <a:pt x="788064" y="702953"/>
                    </a:lnTo>
                    <a:cubicBezTo>
                      <a:pt x="852332" y="674191"/>
                      <a:pt x="930323" y="686400"/>
                      <a:pt x="983104" y="739180"/>
                    </a:cubicBezTo>
                    <a:lnTo>
                      <a:pt x="1256723" y="1012799"/>
                    </a:lnTo>
                    <a:cubicBezTo>
                      <a:pt x="1325386" y="1081461"/>
                      <a:pt x="1325386" y="1192788"/>
                      <a:pt x="1256723" y="1261450"/>
                    </a:cubicBezTo>
                    <a:cubicBezTo>
                      <a:pt x="1188060" y="1330114"/>
                      <a:pt x="1076734" y="1330114"/>
                      <a:pt x="1008072" y="1261450"/>
                    </a:cubicBezTo>
                    <a:lnTo>
                      <a:pt x="734453" y="987831"/>
                    </a:lnTo>
                    <a:cubicBezTo>
                      <a:pt x="677431" y="930810"/>
                      <a:pt x="667764" y="844363"/>
                      <a:pt x="706140" y="777751"/>
                    </a:cubicBezTo>
                    <a:lnTo>
                      <a:pt x="263326" y="340117"/>
                    </a:lnTo>
                    <a:lnTo>
                      <a:pt x="149559" y="304460"/>
                    </a:lnTo>
                    <a:lnTo>
                      <a:pt x="0" y="76561"/>
                    </a:lnTo>
                    <a:lnTo>
                      <a:pt x="7834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775">
                  <a:defRPr/>
                </a:pPr>
                <a:endParaRPr lang="en-US" sz="1324">
                  <a:solidFill>
                    <a:prstClr val="white"/>
                  </a:solidFill>
                  <a:latin typeface="Segoe UI"/>
                </a:endParaRPr>
              </a:p>
            </p:txBody>
          </p:sp>
          <p:sp>
            <p:nvSpPr>
              <p:cNvPr id="72" name="Freeform: Shape 71">
                <a:extLst>
                  <a:ext uri="{FF2B5EF4-FFF2-40B4-BE49-F238E27FC236}">
                    <a16:creationId xmlns:a16="http://schemas.microsoft.com/office/drawing/2014/main" id="{A26FB34D-8234-4597-BF44-18D076BE8DB6}"/>
                  </a:ext>
                </a:extLst>
              </p:cNvPr>
              <p:cNvSpPr/>
              <p:nvPr/>
            </p:nvSpPr>
            <p:spPr>
              <a:xfrm>
                <a:off x="-1967090" y="6065239"/>
                <a:ext cx="588539" cy="677564"/>
              </a:xfrm>
              <a:custGeom>
                <a:avLst/>
                <a:gdLst>
                  <a:gd name="connsiteX0" fmla="*/ 431875 w 588539"/>
                  <a:gd name="connsiteY0" fmla="*/ 0 h 677564"/>
                  <a:gd name="connsiteX1" fmla="*/ 585180 w 588539"/>
                  <a:gd name="connsiteY1" fmla="*/ 152691 h 677564"/>
                  <a:gd name="connsiteX2" fmla="*/ 588539 w 588539"/>
                  <a:gd name="connsiteY2" fmla="*/ 334718 h 677564"/>
                  <a:gd name="connsiteX3" fmla="*/ 296576 w 588539"/>
                  <a:gd name="connsiteY3" fmla="*/ 626681 h 677564"/>
                  <a:gd name="connsiteX4" fmla="*/ 50885 w 588539"/>
                  <a:gd name="connsiteY4" fmla="*/ 626681 h 677564"/>
                  <a:gd name="connsiteX5" fmla="*/ 50886 w 588539"/>
                  <a:gd name="connsiteY5" fmla="*/ 380990 h 677564"/>
                  <a:gd name="connsiteX6" fmla="*/ 431875 w 588539"/>
                  <a:gd name="connsiteY6" fmla="*/ 0 h 677564"/>
                  <a:gd name="connsiteX7" fmla="*/ 171358 w 588539"/>
                  <a:gd name="connsiteY7" fmla="*/ 426668 h 677564"/>
                  <a:gd name="connsiteX8" fmla="*/ 93018 w 588539"/>
                  <a:gd name="connsiteY8" fmla="*/ 505009 h 677564"/>
                  <a:gd name="connsiteX9" fmla="*/ 171358 w 588539"/>
                  <a:gd name="connsiteY9" fmla="*/ 583349 h 677564"/>
                  <a:gd name="connsiteX10" fmla="*/ 249699 w 588539"/>
                  <a:gd name="connsiteY10" fmla="*/ 505009 h 677564"/>
                  <a:gd name="connsiteX11" fmla="*/ 171358 w 588539"/>
                  <a:gd name="connsiteY11" fmla="*/ 426668 h 677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8539" h="677564">
                    <a:moveTo>
                      <a:pt x="431875" y="0"/>
                    </a:moveTo>
                    <a:lnTo>
                      <a:pt x="585180" y="152691"/>
                    </a:lnTo>
                    <a:cubicBezTo>
                      <a:pt x="564460" y="211607"/>
                      <a:pt x="566347" y="276086"/>
                      <a:pt x="588539" y="334718"/>
                    </a:cubicBezTo>
                    <a:lnTo>
                      <a:pt x="296576" y="626681"/>
                    </a:lnTo>
                    <a:cubicBezTo>
                      <a:pt x="228731" y="694526"/>
                      <a:pt x="118730" y="694526"/>
                      <a:pt x="50885" y="626681"/>
                    </a:cubicBezTo>
                    <a:cubicBezTo>
                      <a:pt x="-16961" y="558836"/>
                      <a:pt x="-16961" y="448835"/>
                      <a:pt x="50886" y="380990"/>
                    </a:cubicBezTo>
                    <a:lnTo>
                      <a:pt x="431875" y="0"/>
                    </a:lnTo>
                    <a:close/>
                    <a:moveTo>
                      <a:pt x="171358" y="426668"/>
                    </a:moveTo>
                    <a:cubicBezTo>
                      <a:pt x="128092" y="426668"/>
                      <a:pt x="93018" y="461742"/>
                      <a:pt x="93018" y="505009"/>
                    </a:cubicBezTo>
                    <a:cubicBezTo>
                      <a:pt x="93018" y="548275"/>
                      <a:pt x="128092" y="583349"/>
                      <a:pt x="171358" y="583349"/>
                    </a:cubicBezTo>
                    <a:cubicBezTo>
                      <a:pt x="214625" y="583349"/>
                      <a:pt x="249699" y="548275"/>
                      <a:pt x="249699" y="505009"/>
                    </a:cubicBezTo>
                    <a:cubicBezTo>
                      <a:pt x="249699" y="461742"/>
                      <a:pt x="214625" y="426668"/>
                      <a:pt x="171358" y="426668"/>
                    </a:cubicBezTo>
                    <a:close/>
                  </a:path>
                </a:pathLst>
              </a:custGeom>
              <a:solidFill>
                <a:srgbClr val="C1C1C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775">
                  <a:defRPr/>
                </a:pPr>
                <a:endParaRPr lang="en-US" sz="1324">
                  <a:solidFill>
                    <a:prstClr val="white"/>
                  </a:solidFill>
                  <a:latin typeface="Segoe UI"/>
                </a:endParaRPr>
              </a:p>
            </p:txBody>
          </p:sp>
        </p:grpSp>
      </p:grpSp>
      <p:grpSp>
        <p:nvGrpSpPr>
          <p:cNvPr id="27" name="Group 26" descr="Increased Storage (Header)&#10;File/Log capacity frees up database capacity. 4tb size limit does not apply to File/Log capacity">
            <a:extLst>
              <a:ext uri="{FF2B5EF4-FFF2-40B4-BE49-F238E27FC236}">
                <a16:creationId xmlns:a16="http://schemas.microsoft.com/office/drawing/2014/main" id="{6CC1BEE7-6D2D-4760-ABE9-676A9FA58C0E}"/>
              </a:ext>
            </a:extLst>
          </p:cNvPr>
          <p:cNvGrpSpPr/>
          <p:nvPr/>
        </p:nvGrpSpPr>
        <p:grpSpPr>
          <a:xfrm>
            <a:off x="482058" y="3723703"/>
            <a:ext cx="4000065" cy="588238"/>
            <a:chOff x="655634" y="2895745"/>
            <a:chExt cx="5295391" cy="800044"/>
          </a:xfrm>
        </p:grpSpPr>
        <p:sp>
          <p:nvSpPr>
            <p:cNvPr id="9" name="Text Placeholder 2">
              <a:extLst>
                <a:ext uri="{FF2B5EF4-FFF2-40B4-BE49-F238E27FC236}">
                  <a16:creationId xmlns:a16="http://schemas.microsoft.com/office/drawing/2014/main" id="{10D4DA74-BC97-4CBD-87F3-CEF217B342A3}"/>
                </a:ext>
              </a:extLst>
            </p:cNvPr>
            <p:cNvSpPr txBox="1">
              <a:spLocks/>
            </p:cNvSpPr>
            <p:nvPr/>
          </p:nvSpPr>
          <p:spPr>
            <a:xfrm>
              <a:off x="1417636" y="2895745"/>
              <a:ext cx="4533389" cy="800044"/>
            </a:xfrm>
            <a:prstGeom prst="rect">
              <a:avLst/>
            </a:prstGeom>
          </p:spPr>
          <p:txBody>
            <a:bodyPr vert="horz" wrap="square" lIns="0" tIns="0" rIns="0" bIns="0" rtlCol="0">
              <a:spAutoFit/>
            </a:bodyPr>
            <a:lstStyle>
              <a:lvl1pPr marL="0" marR="0" indent="0" algn="l" defTabSz="951304" rtl="0" eaLnBrk="1" fontAlgn="auto" latinLnBrk="0" hangingPunct="1">
                <a:lnSpc>
                  <a:spcPts val="2400"/>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Segoe UI Semilight" panose="020B0402040204020203" pitchFamily="34" charset="0"/>
                </a:defRPr>
              </a:lvl1pPr>
              <a:lvl2pPr marL="2286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40" kern="1200" spc="0" baseline="0">
                  <a:gradFill>
                    <a:gsLst>
                      <a:gs pos="1250">
                        <a:schemeClr val="tx1"/>
                      </a:gs>
                      <a:gs pos="100000">
                        <a:schemeClr val="tx1"/>
                      </a:gs>
                    </a:gsLst>
                    <a:lin ang="5400000" scaled="0"/>
                  </a:gradFill>
                  <a:latin typeface="+mn-lt"/>
                  <a:ea typeface="+mn-ea"/>
                  <a:cs typeface="+mn-cs"/>
                </a:defRPr>
              </a:lvl2pPr>
              <a:lvl3pPr marL="4572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kern="1200" spc="0" baseline="0">
                  <a:gradFill>
                    <a:gsLst>
                      <a:gs pos="1250">
                        <a:schemeClr val="tx1"/>
                      </a:gs>
                      <a:gs pos="100000">
                        <a:schemeClr val="tx1"/>
                      </a:gs>
                    </a:gsLst>
                    <a:lin ang="5400000" scaled="0"/>
                  </a:gradFill>
                  <a:latin typeface="+mn-lt"/>
                  <a:ea typeface="+mn-ea"/>
                  <a:cs typeface="+mn-cs"/>
                </a:defRPr>
              </a:lvl3pPr>
              <a:lvl4pPr marL="6858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4pPr>
              <a:lvl5pPr marL="9144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defTabSz="699422">
                <a:lnSpc>
                  <a:spcPct val="100000"/>
                </a:lnSpc>
                <a:spcBef>
                  <a:spcPts val="0"/>
                </a:spcBef>
                <a:spcAft>
                  <a:spcPts val="221"/>
                </a:spcAft>
                <a:defRPr/>
              </a:pPr>
              <a:r>
                <a:rPr lang="pt-BR" sz="1471">
                  <a:solidFill>
                    <a:srgbClr val="008272"/>
                  </a:solidFill>
                  <a:latin typeface="Segoe UI Semibold"/>
                </a:rPr>
                <a:t>Increased storage</a:t>
              </a:r>
              <a:br>
                <a:rPr lang="pt-BR" sz="1765">
                  <a:solidFill>
                    <a:srgbClr val="008272"/>
                  </a:solidFill>
                  <a:latin typeface="Segoe UI"/>
                </a:rPr>
              </a:br>
              <a:r>
                <a:rPr lang="en-US" sz="1176">
                  <a:solidFill>
                    <a:srgbClr val="505050"/>
                  </a:solidFill>
                  <a:latin typeface="Segoe UI"/>
                </a:rPr>
                <a:t>File/Log capacity frees up database capacity</a:t>
              </a:r>
              <a:br>
                <a:rPr lang="en-US" sz="1176">
                  <a:solidFill>
                    <a:srgbClr val="505050"/>
                  </a:solidFill>
                  <a:latin typeface="Segoe UI"/>
                </a:rPr>
              </a:br>
              <a:r>
                <a:rPr lang="en-US" sz="1176">
                  <a:solidFill>
                    <a:srgbClr val="505050"/>
                  </a:solidFill>
                  <a:latin typeface="Segoe UI"/>
                </a:rPr>
                <a:t>4TB size limit does not apply to File/Log capacity</a:t>
              </a:r>
              <a:endParaRPr lang="pt-BR" sz="1324">
                <a:solidFill>
                  <a:srgbClr val="505050"/>
                </a:solidFill>
                <a:latin typeface="Segoe UI"/>
              </a:endParaRPr>
            </a:p>
          </p:txBody>
        </p:sp>
        <p:cxnSp>
          <p:nvCxnSpPr>
            <p:cNvPr id="14" name="Straight Connector 13">
              <a:extLst>
                <a:ext uri="{FF2B5EF4-FFF2-40B4-BE49-F238E27FC236}">
                  <a16:creationId xmlns:a16="http://schemas.microsoft.com/office/drawing/2014/main" id="{7757906A-4F38-41BB-9771-4E8519C4BAE6}"/>
                </a:ext>
              </a:extLst>
            </p:cNvPr>
            <p:cNvCxnSpPr>
              <a:cxnSpLocks/>
            </p:cNvCxnSpPr>
            <p:nvPr/>
          </p:nvCxnSpPr>
          <p:spPr>
            <a:xfrm>
              <a:off x="1281187" y="2895745"/>
              <a:ext cx="0" cy="544286"/>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3AB514B2-E9EC-43C8-8CF0-D1B1A02359D0}"/>
                </a:ext>
              </a:extLst>
            </p:cNvPr>
            <p:cNvGrpSpPr/>
            <p:nvPr/>
          </p:nvGrpSpPr>
          <p:grpSpPr>
            <a:xfrm>
              <a:off x="655634" y="2941525"/>
              <a:ext cx="494761" cy="494777"/>
              <a:chOff x="-2882261" y="2284881"/>
              <a:chExt cx="4891048" cy="4891201"/>
            </a:xfrm>
            <a:solidFill>
              <a:schemeClr val="tx2"/>
            </a:solidFill>
          </p:grpSpPr>
          <p:sp>
            <p:nvSpPr>
              <p:cNvPr id="21" name="Freeform: Shape 20">
                <a:extLst>
                  <a:ext uri="{FF2B5EF4-FFF2-40B4-BE49-F238E27FC236}">
                    <a16:creationId xmlns:a16="http://schemas.microsoft.com/office/drawing/2014/main" id="{38003907-0B34-4525-8FC5-13E7E6855A15}"/>
                  </a:ext>
                </a:extLst>
              </p:cNvPr>
              <p:cNvSpPr/>
              <p:nvPr/>
            </p:nvSpPr>
            <p:spPr>
              <a:xfrm>
                <a:off x="-2881958" y="2284881"/>
                <a:ext cx="3967351" cy="1785472"/>
              </a:xfrm>
              <a:custGeom>
                <a:avLst/>
                <a:gdLst>
                  <a:gd name="connsiteX0" fmla="*/ 3974288 w 3967350"/>
                  <a:gd name="connsiteY0" fmla="*/ 912576 h 1785471"/>
                  <a:gd name="connsiteX1" fmla="*/ 2024338 w 3967350"/>
                  <a:gd name="connsiteY1" fmla="*/ 1750757 h 1785471"/>
                  <a:gd name="connsiteX2" fmla="*/ 74388 w 3967350"/>
                  <a:gd name="connsiteY2" fmla="*/ 912576 h 1785471"/>
                  <a:gd name="connsiteX3" fmla="*/ 2024338 w 3967350"/>
                  <a:gd name="connsiteY3" fmla="*/ 74395 h 1785471"/>
                  <a:gd name="connsiteX4" fmla="*/ 3974288 w 3967350"/>
                  <a:gd name="connsiteY4" fmla="*/ 912576 h 1785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7350" h="1785471">
                    <a:moveTo>
                      <a:pt x="3974288" y="912576"/>
                    </a:moveTo>
                    <a:cubicBezTo>
                      <a:pt x="3974288" y="1375490"/>
                      <a:pt x="3101266" y="1750757"/>
                      <a:pt x="2024338" y="1750757"/>
                    </a:cubicBezTo>
                    <a:cubicBezTo>
                      <a:pt x="947410" y="1750757"/>
                      <a:pt x="74388" y="1375490"/>
                      <a:pt x="74388" y="912576"/>
                    </a:cubicBezTo>
                    <a:cubicBezTo>
                      <a:pt x="74388" y="449661"/>
                      <a:pt x="947410" y="74395"/>
                      <a:pt x="2024338" y="74395"/>
                    </a:cubicBezTo>
                    <a:cubicBezTo>
                      <a:pt x="3101266" y="74395"/>
                      <a:pt x="3974288" y="449661"/>
                      <a:pt x="3974288" y="912576"/>
                    </a:cubicBezTo>
                    <a:close/>
                  </a:path>
                </a:pathLst>
              </a:custGeom>
              <a:grpFill/>
              <a:ln w="9525" cap="flat">
                <a:noFill/>
                <a:prstDash val="solid"/>
                <a:miter/>
              </a:ln>
            </p:spPr>
            <p:txBody>
              <a:bodyPr rtlCol="0" anchor="ctr"/>
              <a:lstStyle/>
              <a:p>
                <a:pPr defTabSz="685775">
                  <a:defRPr/>
                </a:pPr>
                <a:endParaRPr lang="en-US" sz="1324">
                  <a:solidFill>
                    <a:srgbClr val="505050"/>
                  </a:solidFill>
                  <a:latin typeface="Segoe UI"/>
                </a:endParaRPr>
              </a:p>
            </p:txBody>
          </p:sp>
          <p:sp>
            <p:nvSpPr>
              <p:cNvPr id="22" name="Freeform: Shape 21">
                <a:extLst>
                  <a:ext uri="{FF2B5EF4-FFF2-40B4-BE49-F238E27FC236}">
                    <a16:creationId xmlns:a16="http://schemas.microsoft.com/office/drawing/2014/main" id="{B9822707-CA8A-481E-8CCC-FB93AE6C2171}"/>
                  </a:ext>
                </a:extLst>
              </p:cNvPr>
              <p:cNvSpPr/>
              <p:nvPr/>
            </p:nvSpPr>
            <p:spPr>
              <a:xfrm>
                <a:off x="-2882261" y="3585486"/>
                <a:ext cx="3967351" cy="1388700"/>
              </a:xfrm>
              <a:custGeom>
                <a:avLst/>
                <a:gdLst>
                  <a:gd name="connsiteX0" fmla="*/ 2024259 w 3967350"/>
                  <a:gd name="connsiteY0" fmla="*/ 1411876 h 1388700"/>
                  <a:gd name="connsiteX1" fmla="*/ 2082629 w 3967350"/>
                  <a:gd name="connsiteY1" fmla="*/ 1410248 h 1388700"/>
                  <a:gd name="connsiteX2" fmla="*/ 3461843 w 3967350"/>
                  <a:gd name="connsiteY2" fmla="*/ 590048 h 1388700"/>
                  <a:gd name="connsiteX3" fmla="*/ 3961103 w 3967350"/>
                  <a:gd name="connsiteY3" fmla="*/ 672706 h 1388700"/>
                  <a:gd name="connsiteX4" fmla="*/ 3974131 w 3967350"/>
                  <a:gd name="connsiteY4" fmla="*/ 573774 h 1388700"/>
                  <a:gd name="connsiteX5" fmla="*/ 3974131 w 3967350"/>
                  <a:gd name="connsiteY5" fmla="*/ 75224 h 1388700"/>
                  <a:gd name="connsiteX6" fmla="*/ 2024647 w 3967350"/>
                  <a:gd name="connsiteY6" fmla="*/ 648556 h 1388700"/>
                  <a:gd name="connsiteX7" fmla="*/ 74388 w 3967350"/>
                  <a:gd name="connsiteY7" fmla="*/ 74395 h 1388700"/>
                  <a:gd name="connsiteX8" fmla="*/ 74388 w 3967350"/>
                  <a:gd name="connsiteY8" fmla="*/ 573774 h 1388700"/>
                  <a:gd name="connsiteX9" fmla="*/ 2024259 w 3967350"/>
                  <a:gd name="connsiteY9" fmla="*/ 1411876 h 138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7350" h="1388700">
                    <a:moveTo>
                      <a:pt x="2024259" y="1411876"/>
                    </a:moveTo>
                    <a:cubicBezTo>
                      <a:pt x="2043873" y="1411876"/>
                      <a:pt x="2063076" y="1410484"/>
                      <a:pt x="2082629" y="1410248"/>
                    </a:cubicBezTo>
                    <a:cubicBezTo>
                      <a:pt x="2349512" y="922008"/>
                      <a:pt x="2867588" y="590048"/>
                      <a:pt x="3461843" y="590048"/>
                    </a:cubicBezTo>
                    <a:cubicBezTo>
                      <a:pt x="3636504" y="590048"/>
                      <a:pt x="3804022" y="619883"/>
                      <a:pt x="3961103" y="672706"/>
                    </a:cubicBezTo>
                    <a:cubicBezTo>
                      <a:pt x="3969385" y="640074"/>
                      <a:pt x="3974131" y="607072"/>
                      <a:pt x="3974131" y="573774"/>
                    </a:cubicBezTo>
                    <a:lnTo>
                      <a:pt x="3974131" y="75224"/>
                    </a:lnTo>
                    <a:cubicBezTo>
                      <a:pt x="3646299" y="426831"/>
                      <a:pt x="2935438" y="648556"/>
                      <a:pt x="2024647" y="648556"/>
                    </a:cubicBezTo>
                    <a:cubicBezTo>
                      <a:pt x="1113130" y="648556"/>
                      <a:pt x="401869" y="426480"/>
                      <a:pt x="74388" y="74395"/>
                    </a:cubicBezTo>
                    <a:lnTo>
                      <a:pt x="74388" y="573774"/>
                    </a:lnTo>
                    <a:cubicBezTo>
                      <a:pt x="74388" y="1051527"/>
                      <a:pt x="912607" y="1411876"/>
                      <a:pt x="2024259" y="1411876"/>
                    </a:cubicBezTo>
                    <a:close/>
                  </a:path>
                </a:pathLst>
              </a:custGeom>
              <a:grpFill/>
              <a:ln w="9525" cap="flat">
                <a:noFill/>
                <a:prstDash val="solid"/>
                <a:miter/>
              </a:ln>
            </p:spPr>
            <p:txBody>
              <a:bodyPr rtlCol="0" anchor="ctr"/>
              <a:lstStyle/>
              <a:p>
                <a:pPr defTabSz="685775">
                  <a:defRPr/>
                </a:pPr>
                <a:endParaRPr lang="en-US" sz="1324">
                  <a:solidFill>
                    <a:srgbClr val="505050"/>
                  </a:solidFill>
                  <a:latin typeface="Segoe UI"/>
                </a:endParaRPr>
              </a:p>
            </p:txBody>
          </p:sp>
          <p:sp>
            <p:nvSpPr>
              <p:cNvPr id="23" name="Freeform: Shape 22">
                <a:extLst>
                  <a:ext uri="{FF2B5EF4-FFF2-40B4-BE49-F238E27FC236}">
                    <a16:creationId xmlns:a16="http://schemas.microsoft.com/office/drawing/2014/main" id="{78C9A550-132C-4188-ACF2-AA2F33EAFFA3}"/>
                  </a:ext>
                </a:extLst>
              </p:cNvPr>
              <p:cNvSpPr/>
              <p:nvPr/>
            </p:nvSpPr>
            <p:spPr>
              <a:xfrm>
                <a:off x="-2882261" y="4547561"/>
                <a:ext cx="1983675" cy="1289507"/>
              </a:xfrm>
              <a:custGeom>
                <a:avLst/>
                <a:gdLst>
                  <a:gd name="connsiteX0" fmla="*/ 1895727 w 1983675"/>
                  <a:gd name="connsiteY0" fmla="*/ 1297596 h 1289507"/>
                  <a:gd name="connsiteX1" fmla="*/ 1890787 w 1983675"/>
                  <a:gd name="connsiteY1" fmla="*/ 1200141 h 1289507"/>
                  <a:gd name="connsiteX2" fmla="*/ 1992853 w 1983675"/>
                  <a:gd name="connsiteY2" fmla="*/ 647708 h 1289507"/>
                  <a:gd name="connsiteX3" fmla="*/ 74388 w 1983675"/>
                  <a:gd name="connsiteY3" fmla="*/ 74395 h 1289507"/>
                  <a:gd name="connsiteX4" fmla="*/ 74388 w 1983675"/>
                  <a:gd name="connsiteY4" fmla="*/ 462103 h 1289507"/>
                  <a:gd name="connsiteX5" fmla="*/ 1895727 w 1983675"/>
                  <a:gd name="connsiteY5" fmla="*/ 1297596 h 128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3675" h="1289507">
                    <a:moveTo>
                      <a:pt x="1895727" y="1297596"/>
                    </a:moveTo>
                    <a:cubicBezTo>
                      <a:pt x="1893717" y="1265194"/>
                      <a:pt x="1890787" y="1233033"/>
                      <a:pt x="1890787" y="1200141"/>
                    </a:cubicBezTo>
                    <a:cubicBezTo>
                      <a:pt x="1890787" y="1005539"/>
                      <a:pt x="1927957" y="819873"/>
                      <a:pt x="1992853" y="647708"/>
                    </a:cubicBezTo>
                    <a:cubicBezTo>
                      <a:pt x="1096881" y="642611"/>
                      <a:pt x="398164" y="422157"/>
                      <a:pt x="74388" y="74395"/>
                    </a:cubicBezTo>
                    <a:lnTo>
                      <a:pt x="74388" y="462103"/>
                    </a:lnTo>
                    <a:cubicBezTo>
                      <a:pt x="74388" y="921143"/>
                      <a:pt x="849031" y="1270830"/>
                      <a:pt x="1895727" y="1297596"/>
                    </a:cubicBezTo>
                    <a:close/>
                  </a:path>
                </a:pathLst>
              </a:custGeom>
              <a:grpFill/>
              <a:ln w="9525" cap="flat">
                <a:noFill/>
                <a:prstDash val="solid"/>
                <a:miter/>
              </a:ln>
            </p:spPr>
            <p:txBody>
              <a:bodyPr rtlCol="0" anchor="ctr"/>
              <a:lstStyle/>
              <a:p>
                <a:pPr defTabSz="685775">
                  <a:defRPr/>
                </a:pPr>
                <a:endParaRPr lang="en-US" sz="1324">
                  <a:solidFill>
                    <a:srgbClr val="505050"/>
                  </a:solidFill>
                  <a:latin typeface="Segoe UI"/>
                </a:endParaRPr>
              </a:p>
            </p:txBody>
          </p:sp>
          <p:sp>
            <p:nvSpPr>
              <p:cNvPr id="24" name="Freeform: Shape 23">
                <a:extLst>
                  <a:ext uri="{FF2B5EF4-FFF2-40B4-BE49-F238E27FC236}">
                    <a16:creationId xmlns:a16="http://schemas.microsoft.com/office/drawing/2014/main" id="{CE27F8EA-A9AD-472F-ADA2-63E7464B5AFD}"/>
                  </a:ext>
                </a:extLst>
              </p:cNvPr>
              <p:cNvSpPr/>
              <p:nvPr/>
            </p:nvSpPr>
            <p:spPr>
              <a:xfrm>
                <a:off x="-2882261" y="5397965"/>
                <a:ext cx="2281227" cy="1289507"/>
              </a:xfrm>
              <a:custGeom>
                <a:avLst/>
                <a:gdLst>
                  <a:gd name="connsiteX0" fmla="*/ 74388 w 2281226"/>
                  <a:gd name="connsiteY0" fmla="*/ 74395 h 1289507"/>
                  <a:gd name="connsiteX1" fmla="*/ 74388 w 2281226"/>
                  <a:gd name="connsiteY1" fmla="*/ 462103 h 1289507"/>
                  <a:gd name="connsiteX2" fmla="*/ 2024259 w 2281226"/>
                  <a:gd name="connsiteY2" fmla="*/ 1300205 h 1289507"/>
                  <a:gd name="connsiteX3" fmla="*/ 2209890 w 2281226"/>
                  <a:gd name="connsiteY3" fmla="*/ 1295017 h 1289507"/>
                  <a:gd name="connsiteX4" fmla="*/ 1919797 w 2281226"/>
                  <a:gd name="connsiteY4" fmla="*/ 646588 h 1289507"/>
                  <a:gd name="connsiteX5" fmla="*/ 74388 w 2281226"/>
                  <a:gd name="connsiteY5" fmla="*/ 74395 h 128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1226" h="1289507">
                    <a:moveTo>
                      <a:pt x="74388" y="74395"/>
                    </a:moveTo>
                    <a:lnTo>
                      <a:pt x="74388" y="462103"/>
                    </a:lnTo>
                    <a:cubicBezTo>
                      <a:pt x="74388" y="939856"/>
                      <a:pt x="912607" y="1300205"/>
                      <a:pt x="2024259" y="1300205"/>
                    </a:cubicBezTo>
                    <a:cubicBezTo>
                      <a:pt x="2086637" y="1300205"/>
                      <a:pt x="2148215" y="1297427"/>
                      <a:pt x="2209890" y="1295017"/>
                    </a:cubicBezTo>
                    <a:cubicBezTo>
                      <a:pt x="2067555" y="1106954"/>
                      <a:pt x="1965950" y="886833"/>
                      <a:pt x="1919797" y="646588"/>
                    </a:cubicBezTo>
                    <a:cubicBezTo>
                      <a:pt x="1059058" y="630181"/>
                      <a:pt x="389301" y="412616"/>
                      <a:pt x="74388" y="74395"/>
                    </a:cubicBezTo>
                    <a:close/>
                  </a:path>
                </a:pathLst>
              </a:custGeom>
              <a:grpFill/>
              <a:ln w="9525" cap="flat">
                <a:noFill/>
                <a:prstDash val="solid"/>
                <a:miter/>
              </a:ln>
            </p:spPr>
            <p:txBody>
              <a:bodyPr rtlCol="0" anchor="ctr"/>
              <a:lstStyle/>
              <a:p>
                <a:pPr defTabSz="685775">
                  <a:defRPr/>
                </a:pPr>
                <a:endParaRPr lang="en-US" sz="1324">
                  <a:solidFill>
                    <a:srgbClr val="505050"/>
                  </a:solidFill>
                  <a:latin typeface="Segoe UI"/>
                </a:endParaRPr>
              </a:p>
            </p:txBody>
          </p:sp>
          <p:sp>
            <p:nvSpPr>
              <p:cNvPr id="25" name="Freeform: Shape 24">
                <a:extLst>
                  <a:ext uri="{FF2B5EF4-FFF2-40B4-BE49-F238E27FC236}">
                    <a16:creationId xmlns:a16="http://schemas.microsoft.com/office/drawing/2014/main" id="{26C47B3F-B53C-4AA4-A188-CBBBCFE81402}"/>
                  </a:ext>
                </a:extLst>
              </p:cNvPr>
              <p:cNvSpPr/>
              <p:nvPr/>
            </p:nvSpPr>
            <p:spPr>
              <a:xfrm>
                <a:off x="-867542" y="4299488"/>
                <a:ext cx="2876329" cy="2876594"/>
              </a:xfrm>
              <a:custGeom>
                <a:avLst/>
                <a:gdLst>
                  <a:gd name="connsiteX0" fmla="*/ 1447100 w 2876329"/>
                  <a:gd name="connsiteY0" fmla="*/ 74395 h 2876593"/>
                  <a:gd name="connsiteX1" fmla="*/ 74388 w 2876329"/>
                  <a:gd name="connsiteY1" fmla="*/ 1448214 h 2876593"/>
                  <a:gd name="connsiteX2" fmla="*/ 1447100 w 2876329"/>
                  <a:gd name="connsiteY2" fmla="*/ 2821046 h 2876593"/>
                  <a:gd name="connsiteX3" fmla="*/ 2820781 w 2876329"/>
                  <a:gd name="connsiteY3" fmla="*/ 1448214 h 2876593"/>
                  <a:gd name="connsiteX4" fmla="*/ 1447100 w 2876329"/>
                  <a:gd name="connsiteY4" fmla="*/ 74395 h 2876593"/>
                  <a:gd name="connsiteX5" fmla="*/ 2146302 w 2876329"/>
                  <a:gd name="connsiteY5" fmla="*/ 1546940 h 2876593"/>
                  <a:gd name="connsiteX6" fmla="*/ 748528 w 2876329"/>
                  <a:gd name="connsiteY6" fmla="*/ 1546940 h 2876593"/>
                  <a:gd name="connsiteX7" fmla="*/ 748528 w 2876329"/>
                  <a:gd name="connsiteY7" fmla="*/ 1348555 h 2876593"/>
                  <a:gd name="connsiteX8" fmla="*/ 2146302 w 2876329"/>
                  <a:gd name="connsiteY8" fmla="*/ 1348555 h 2876593"/>
                  <a:gd name="connsiteX9" fmla="*/ 2146302 w 2876329"/>
                  <a:gd name="connsiteY9" fmla="*/ 1546940 h 2876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6329" h="2876593">
                    <a:moveTo>
                      <a:pt x="1447100" y="74395"/>
                    </a:moveTo>
                    <a:cubicBezTo>
                      <a:pt x="690315" y="74395"/>
                      <a:pt x="74388" y="690385"/>
                      <a:pt x="74388" y="1448214"/>
                    </a:cubicBezTo>
                    <a:cubicBezTo>
                      <a:pt x="74388" y="2205056"/>
                      <a:pt x="690315" y="2821046"/>
                      <a:pt x="1447100" y="2821046"/>
                    </a:cubicBezTo>
                    <a:cubicBezTo>
                      <a:pt x="2204853" y="2821046"/>
                      <a:pt x="2820781" y="2205056"/>
                      <a:pt x="2820781" y="1448214"/>
                    </a:cubicBezTo>
                    <a:cubicBezTo>
                      <a:pt x="2820781" y="690385"/>
                      <a:pt x="2204853" y="74395"/>
                      <a:pt x="1447100" y="74395"/>
                    </a:cubicBezTo>
                    <a:close/>
                    <a:moveTo>
                      <a:pt x="2146302" y="1546940"/>
                    </a:moveTo>
                    <a:lnTo>
                      <a:pt x="748528" y="1546940"/>
                    </a:lnTo>
                    <a:lnTo>
                      <a:pt x="748528" y="1348555"/>
                    </a:lnTo>
                    <a:lnTo>
                      <a:pt x="2146302" y="1348555"/>
                    </a:lnTo>
                    <a:lnTo>
                      <a:pt x="2146302" y="1546940"/>
                    </a:lnTo>
                    <a:close/>
                  </a:path>
                </a:pathLst>
              </a:custGeom>
              <a:solidFill>
                <a:srgbClr val="C1C1C1"/>
              </a:solidFill>
              <a:ln w="9525" cap="flat">
                <a:noFill/>
                <a:prstDash val="solid"/>
                <a:miter/>
              </a:ln>
            </p:spPr>
            <p:txBody>
              <a:bodyPr rtlCol="0" anchor="ctr"/>
              <a:lstStyle/>
              <a:p>
                <a:pPr defTabSz="685775">
                  <a:defRPr/>
                </a:pPr>
                <a:endParaRPr lang="en-US" sz="1324">
                  <a:solidFill>
                    <a:srgbClr val="505050"/>
                  </a:solidFill>
                  <a:latin typeface="Segoe UI"/>
                </a:endParaRPr>
              </a:p>
            </p:txBody>
          </p:sp>
        </p:grpSp>
      </p:grpSp>
      <p:pic>
        <p:nvPicPr>
          <p:cNvPr id="4" name="Picture 3" descr="Power Platform Admin Center - Screenshot">
            <a:extLst>
              <a:ext uri="{FF2B5EF4-FFF2-40B4-BE49-F238E27FC236}">
                <a16:creationId xmlns:a16="http://schemas.microsoft.com/office/drawing/2014/main" id="{6C780AB4-A205-4B05-8C38-ACE235A8CE8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572000" y="1406474"/>
            <a:ext cx="4372495" cy="3235730"/>
          </a:xfrm>
          <a:prstGeom prst="rect">
            <a:avLst/>
          </a:prstGeom>
          <a:ln>
            <a:solidFill>
              <a:schemeClr val="tx1"/>
            </a:solidFill>
          </a:ln>
        </p:spPr>
      </p:pic>
      <p:sp>
        <p:nvSpPr>
          <p:cNvPr id="17" name="TextBox 16">
            <a:extLst>
              <a:ext uri="{FF2B5EF4-FFF2-40B4-BE49-F238E27FC236}">
                <a16:creationId xmlns:a16="http://schemas.microsoft.com/office/drawing/2014/main" id="{B8432D2F-81B5-44AB-8930-95457AC23269}"/>
              </a:ext>
            </a:extLst>
          </p:cNvPr>
          <p:cNvSpPr txBox="1"/>
          <p:nvPr/>
        </p:nvSpPr>
        <p:spPr>
          <a:xfrm>
            <a:off x="4625429" y="4665844"/>
            <a:ext cx="1932401" cy="124521"/>
          </a:xfrm>
          <a:prstGeom prst="rect">
            <a:avLst/>
          </a:prstGeom>
          <a:noFill/>
        </p:spPr>
        <p:txBody>
          <a:bodyPr wrap="square" lIns="0" tIns="0" rIns="0" bIns="0" rtlCol="0">
            <a:spAutoFit/>
          </a:bodyPr>
          <a:lstStyle/>
          <a:p>
            <a:pPr defTabSz="685775">
              <a:defRPr/>
            </a:pPr>
            <a:r>
              <a:rPr lang="en-US" sz="809">
                <a:gradFill>
                  <a:gsLst>
                    <a:gs pos="2917">
                      <a:srgbClr val="3C3C41"/>
                    </a:gs>
                    <a:gs pos="30000">
                      <a:srgbClr val="3C3C41"/>
                    </a:gs>
                  </a:gsLst>
                  <a:lin ang="5400000" scaled="0"/>
                </a:gradFill>
                <a:latin typeface="Segoe UI"/>
              </a:rPr>
              <a:t>Report sample</a:t>
            </a:r>
            <a:r>
              <a:rPr lang="en-US" sz="809">
                <a:gradFill>
                  <a:gsLst>
                    <a:gs pos="2917">
                      <a:srgbClr val="3C3C41"/>
                    </a:gs>
                    <a:gs pos="30000">
                      <a:srgbClr val="3C3C41"/>
                    </a:gs>
                  </a:gsLst>
                  <a:lin ang="5400000" scaled="0"/>
                </a:gradFill>
                <a:latin typeface="Segoe UI" panose="020B0502040204020203" pitchFamily="34" charset="0"/>
                <a:cs typeface="Segoe UI" panose="020B0502040204020203" pitchFamily="34" charset="0"/>
              </a:rPr>
              <a:t>—</a:t>
            </a:r>
            <a:r>
              <a:rPr lang="en-US" sz="809">
                <a:gradFill>
                  <a:gsLst>
                    <a:gs pos="2917">
                      <a:srgbClr val="3C3C41"/>
                    </a:gs>
                    <a:gs pos="30000">
                      <a:srgbClr val="3C3C41"/>
                    </a:gs>
                  </a:gsLst>
                  <a:lin ang="5400000" scaled="0"/>
                </a:gradFill>
                <a:latin typeface="Segoe UI"/>
              </a:rPr>
              <a:t>for illustration only</a:t>
            </a:r>
          </a:p>
        </p:txBody>
      </p:sp>
      <p:sp>
        <p:nvSpPr>
          <p:cNvPr id="5" name="Footer Placeholder 4">
            <a:extLst>
              <a:ext uri="{FF2B5EF4-FFF2-40B4-BE49-F238E27FC236}">
                <a16:creationId xmlns:a16="http://schemas.microsoft.com/office/drawing/2014/main" id="{8A84AB06-F4B5-487F-9BCF-B15ACD469A0D}"/>
              </a:ext>
            </a:extLst>
          </p:cNvPr>
          <p:cNvSpPr>
            <a:spLocks noGrp="1"/>
          </p:cNvSpPr>
          <p:nvPr>
            <p:ph type="ftr" sz="quarter" idx="3"/>
          </p:nvPr>
        </p:nvSpPr>
        <p:spPr/>
        <p:txBody>
          <a:bodyPr/>
          <a:lstStyle/>
          <a:p>
            <a:pPr defTabSz="685775">
              <a:defRPr/>
            </a:pPr>
            <a:r>
              <a:rPr lang="en-US">
                <a:solidFill>
                  <a:srgbClr val="505050">
                    <a:tint val="75000"/>
                  </a:srgbClr>
                </a:solidFill>
                <a:latin typeface="Segoe UI"/>
              </a:rPr>
              <a:t>© Microsoft Corporation                                                                                  								                      Dynamics 365 </a:t>
            </a:r>
          </a:p>
        </p:txBody>
      </p:sp>
      <p:sp>
        <p:nvSpPr>
          <p:cNvPr id="3" name="Rectangle 2">
            <a:extLst>
              <a:ext uri="{FF2B5EF4-FFF2-40B4-BE49-F238E27FC236}">
                <a16:creationId xmlns:a16="http://schemas.microsoft.com/office/drawing/2014/main" id="{FFD30836-879D-422D-B9D2-465EB6E09DCB}"/>
              </a:ext>
              <a:ext uri="{C183D7F6-B498-43B3-948B-1728B52AA6E4}">
                <adec:decorative xmlns:adec="http://schemas.microsoft.com/office/drawing/2017/decorative" val="1"/>
              </a:ext>
            </a:extLst>
          </p:cNvPr>
          <p:cNvSpPr/>
          <p:nvPr/>
        </p:nvSpPr>
        <p:spPr bwMode="auto">
          <a:xfrm>
            <a:off x="1043847" y="3030327"/>
            <a:ext cx="1885261" cy="54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38889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BB750-4895-4FE7-A458-5A0626C17B4E}"/>
              </a:ext>
            </a:extLst>
          </p:cNvPr>
          <p:cNvSpPr>
            <a:spLocks noGrp="1"/>
          </p:cNvSpPr>
          <p:nvPr>
            <p:ph type="title"/>
          </p:nvPr>
        </p:nvSpPr>
        <p:spPr/>
        <p:txBody>
          <a:bodyPr/>
          <a:lstStyle/>
          <a:p>
            <a:r>
              <a:rPr lang="en-US" dirty="0"/>
              <a:t>New Capacity report</a:t>
            </a:r>
          </a:p>
        </p:txBody>
      </p:sp>
      <p:pic>
        <p:nvPicPr>
          <p:cNvPr id="9" name="Picture Placeholder 8" descr="Power Platform Admin Center, Help + Support Highlighted - Screenshot">
            <a:extLst>
              <a:ext uri="{FF2B5EF4-FFF2-40B4-BE49-F238E27FC236}">
                <a16:creationId xmlns:a16="http://schemas.microsoft.com/office/drawing/2014/main" id="{BBACAC3E-5550-4B72-A9BA-4977F66E3D6B}"/>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t="-45" b="-1038"/>
          <a:stretch/>
        </p:blipFill>
        <p:spPr>
          <a:xfrm>
            <a:off x="1736863" y="1157591"/>
            <a:ext cx="5759063" cy="3317131"/>
          </a:xfrm>
        </p:spPr>
      </p:pic>
      <p:sp>
        <p:nvSpPr>
          <p:cNvPr id="5" name="Rectangle 4" descr="Emphasize &quot;Help and Support&quot; on Screenshot.">
            <a:extLst>
              <a:ext uri="{FF2B5EF4-FFF2-40B4-BE49-F238E27FC236}">
                <a16:creationId xmlns:a16="http://schemas.microsoft.com/office/drawing/2014/main" id="{629DF070-A080-429F-9159-C7D012F39479}"/>
              </a:ext>
            </a:extLst>
          </p:cNvPr>
          <p:cNvSpPr/>
          <p:nvPr/>
        </p:nvSpPr>
        <p:spPr bwMode="auto">
          <a:xfrm>
            <a:off x="1736863" y="2571750"/>
            <a:ext cx="914537" cy="125560"/>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Footer Placeholder 5">
            <a:extLst>
              <a:ext uri="{FF2B5EF4-FFF2-40B4-BE49-F238E27FC236}">
                <a16:creationId xmlns:a16="http://schemas.microsoft.com/office/drawing/2014/main" id="{ADB32254-ECB5-4D6D-B71C-3844DD0E72C5}"/>
              </a:ext>
            </a:extLst>
          </p:cNvPr>
          <p:cNvSpPr>
            <a:spLocks noGrp="1"/>
          </p:cNvSpPr>
          <p:nvPr>
            <p:ph type="ftr" sz="quarter" idx="3"/>
          </p:nvPr>
        </p:nvSpPr>
        <p:spPr/>
        <p:txBody>
          <a:bodyPr/>
          <a:lstStyle/>
          <a:p>
            <a:pPr defTabSz="685775"/>
            <a:r>
              <a:rPr lang="en-US">
                <a:solidFill>
                  <a:srgbClr val="FFFFFF">
                    <a:lumMod val="65000"/>
                  </a:srgbClr>
                </a:solidFill>
                <a:latin typeface="Segoe UI"/>
              </a:rPr>
              <a:t>© Microsoft Corporation                                                                                  								                      </a:t>
            </a:r>
            <a:r>
              <a:rPr lang="en-US">
                <a:solidFill>
                  <a:srgbClr val="FFFFFF">
                    <a:lumMod val="50000"/>
                  </a:srgbClr>
                </a:solidFill>
                <a:latin typeface="Segoe UI"/>
              </a:rPr>
              <a:t>Dynamics 365 </a:t>
            </a:r>
          </a:p>
        </p:txBody>
      </p:sp>
    </p:spTree>
    <p:extLst>
      <p:ext uri="{BB962C8B-B14F-4D97-AF65-F5344CB8AC3E}">
        <p14:creationId xmlns:p14="http://schemas.microsoft.com/office/powerpoint/2010/main" val="937238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BB750-4895-4FE7-A458-5A0626C17B4E}"/>
              </a:ext>
            </a:extLst>
          </p:cNvPr>
          <p:cNvSpPr>
            <a:spLocks noGrp="1"/>
          </p:cNvSpPr>
          <p:nvPr>
            <p:ph type="title"/>
          </p:nvPr>
        </p:nvSpPr>
        <p:spPr/>
        <p:txBody>
          <a:bodyPr/>
          <a:lstStyle/>
          <a:p>
            <a:r>
              <a:rPr lang="en-US"/>
              <a:t>Database capacity entitlements</a:t>
            </a:r>
          </a:p>
        </p:txBody>
      </p:sp>
      <p:sp>
        <p:nvSpPr>
          <p:cNvPr id="4" name="Picture Placeholder 3">
            <a:extLst>
              <a:ext uri="{FF2B5EF4-FFF2-40B4-BE49-F238E27FC236}">
                <a16:creationId xmlns:a16="http://schemas.microsoft.com/office/drawing/2014/main" id="{53B4BCFC-3F38-4ED2-AA55-CBFD649522AA}"/>
              </a:ext>
              <a:ext uri="{C183D7F6-B498-43B3-948B-1728B52AA6E4}">
                <adec:decorative xmlns:adec="http://schemas.microsoft.com/office/drawing/2017/decorative" val="1"/>
              </a:ext>
            </a:extLst>
          </p:cNvPr>
          <p:cNvSpPr>
            <a:spLocks noGrp="1"/>
          </p:cNvSpPr>
          <p:nvPr>
            <p:ph type="pic" sz="quarter" idx="12"/>
          </p:nvPr>
        </p:nvSpPr>
        <p:spPr/>
      </p:sp>
      <p:sp>
        <p:nvSpPr>
          <p:cNvPr id="6" name="Footer Placeholder 5">
            <a:extLst>
              <a:ext uri="{FF2B5EF4-FFF2-40B4-BE49-F238E27FC236}">
                <a16:creationId xmlns:a16="http://schemas.microsoft.com/office/drawing/2014/main" id="{ADB32254-ECB5-4D6D-B71C-3844DD0E72C5}"/>
              </a:ext>
            </a:extLst>
          </p:cNvPr>
          <p:cNvSpPr>
            <a:spLocks noGrp="1"/>
          </p:cNvSpPr>
          <p:nvPr>
            <p:ph type="ftr" sz="quarter" idx="3"/>
          </p:nvPr>
        </p:nvSpPr>
        <p:spPr/>
        <p:txBody>
          <a:bodyPr/>
          <a:lstStyle/>
          <a:p>
            <a:pPr defTabSz="685775"/>
            <a:r>
              <a:rPr lang="en-US">
                <a:solidFill>
                  <a:srgbClr val="FFFFFF">
                    <a:lumMod val="65000"/>
                  </a:srgbClr>
                </a:solidFill>
                <a:latin typeface="Segoe UI"/>
              </a:rPr>
              <a:t>© Microsoft Corporation                                                                                  								                      </a:t>
            </a:r>
            <a:r>
              <a:rPr lang="en-US">
                <a:solidFill>
                  <a:srgbClr val="FFFFFF">
                    <a:lumMod val="50000"/>
                  </a:srgbClr>
                </a:solidFill>
                <a:latin typeface="Segoe UI"/>
              </a:rPr>
              <a:t>Dynamics 365 </a:t>
            </a:r>
          </a:p>
        </p:txBody>
      </p:sp>
      <p:sp>
        <p:nvSpPr>
          <p:cNvPr id="8" name="Rectangle 7">
            <a:extLst>
              <a:ext uri="{FF2B5EF4-FFF2-40B4-BE49-F238E27FC236}">
                <a16:creationId xmlns:a16="http://schemas.microsoft.com/office/drawing/2014/main" id="{910A1062-E573-46A5-AB74-CB2C52B798ED}"/>
              </a:ext>
              <a:ext uri="{C183D7F6-B498-43B3-948B-1728B52AA6E4}">
                <adec:decorative xmlns:adec="http://schemas.microsoft.com/office/drawing/2017/decorative" val="1"/>
              </a:ext>
            </a:extLst>
          </p:cNvPr>
          <p:cNvSpPr/>
          <p:nvPr/>
        </p:nvSpPr>
        <p:spPr bwMode="auto">
          <a:xfrm>
            <a:off x="6097632" y="2248669"/>
            <a:ext cx="1313904" cy="103785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9" name="Picture 8" descr="Power platform admin center database capacity from user licensees - Screenshot">
            <a:extLst>
              <a:ext uri="{FF2B5EF4-FFF2-40B4-BE49-F238E27FC236}">
                <a16:creationId xmlns:a16="http://schemas.microsoft.com/office/drawing/2014/main" id="{1B9C1315-215B-43A2-880E-F785DEC60ED1}"/>
              </a:ext>
            </a:extLst>
          </p:cNvPr>
          <p:cNvPicPr>
            <a:picLocks noChangeAspect="1"/>
          </p:cNvPicPr>
          <p:nvPr/>
        </p:nvPicPr>
        <p:blipFill>
          <a:blip r:embed="rId2"/>
          <a:stretch>
            <a:fillRect/>
          </a:stretch>
        </p:blipFill>
        <p:spPr>
          <a:xfrm>
            <a:off x="1720481" y="1208537"/>
            <a:ext cx="5812480" cy="3193670"/>
          </a:xfrm>
          <a:prstGeom prst="rect">
            <a:avLst/>
          </a:prstGeom>
        </p:spPr>
      </p:pic>
      <p:sp>
        <p:nvSpPr>
          <p:cNvPr id="10" name="Rectangle 9">
            <a:extLst>
              <a:ext uri="{FF2B5EF4-FFF2-40B4-BE49-F238E27FC236}">
                <a16:creationId xmlns:a16="http://schemas.microsoft.com/office/drawing/2014/main" id="{3683D20C-C466-47CC-8FB2-840D64B1CED6}"/>
              </a:ext>
              <a:ext uri="{C183D7F6-B498-43B3-948B-1728B52AA6E4}">
                <adec:decorative xmlns:adec="http://schemas.microsoft.com/office/drawing/2017/decorative" val="1"/>
              </a:ext>
            </a:extLst>
          </p:cNvPr>
          <p:cNvSpPr/>
          <p:nvPr/>
        </p:nvSpPr>
        <p:spPr bwMode="auto">
          <a:xfrm>
            <a:off x="7115372" y="2017321"/>
            <a:ext cx="245117" cy="11905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11B97471-9F13-41DC-9A5B-9E4BED0DF1BB}"/>
              </a:ext>
              <a:ext uri="{C183D7F6-B498-43B3-948B-1728B52AA6E4}">
                <adec:decorative xmlns:adec="http://schemas.microsoft.com/office/drawing/2017/decorative" val="1"/>
              </a:ext>
            </a:extLst>
          </p:cNvPr>
          <p:cNvSpPr/>
          <p:nvPr/>
        </p:nvSpPr>
        <p:spPr bwMode="auto">
          <a:xfrm>
            <a:off x="7115372" y="2387212"/>
            <a:ext cx="245117" cy="11905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FB207BAF-945A-4212-9B20-A3A075E3506D}"/>
              </a:ext>
              <a:ext uri="{C183D7F6-B498-43B3-948B-1728B52AA6E4}">
                <adec:decorative xmlns:adec="http://schemas.microsoft.com/office/drawing/2017/decorative" val="1"/>
              </a:ext>
            </a:extLst>
          </p:cNvPr>
          <p:cNvSpPr/>
          <p:nvPr/>
        </p:nvSpPr>
        <p:spPr bwMode="auto">
          <a:xfrm>
            <a:off x="6125646" y="2769667"/>
            <a:ext cx="1297873" cy="51685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A15B39CC-1D9E-4E3B-AF67-228921A613A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153660" y="2703776"/>
            <a:ext cx="1297873" cy="230268"/>
          </a:xfrm>
          <a:prstGeom prst="rect">
            <a:avLst/>
          </a:prstGeom>
        </p:spPr>
      </p:pic>
      <p:sp>
        <p:nvSpPr>
          <p:cNvPr id="14" name="Rectangle 13">
            <a:extLst>
              <a:ext uri="{FF2B5EF4-FFF2-40B4-BE49-F238E27FC236}">
                <a16:creationId xmlns:a16="http://schemas.microsoft.com/office/drawing/2014/main" id="{4ACF1EDD-63A0-44E4-B7C4-9A97F14CFFD3}"/>
              </a:ext>
            </a:extLst>
          </p:cNvPr>
          <p:cNvSpPr/>
          <p:nvPr/>
        </p:nvSpPr>
        <p:spPr bwMode="auto">
          <a:xfrm>
            <a:off x="6961300" y="2769667"/>
            <a:ext cx="490232" cy="13322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7" fontAlgn="base">
              <a:lnSpc>
                <a:spcPct val="90000"/>
              </a:lnSpc>
              <a:spcBef>
                <a:spcPct val="0"/>
              </a:spcBef>
              <a:spcAft>
                <a:spcPct val="0"/>
              </a:spcAft>
            </a:pPr>
            <a:r>
              <a:rPr lang="en-US" sz="588" b="1">
                <a:solidFill>
                  <a:srgbClr val="3C3C41"/>
                </a:solidFill>
                <a:latin typeface="Segoe UI"/>
                <a:ea typeface="Segoe UI" pitchFamily="34" charset="0"/>
                <a:cs typeface="Segoe UI" pitchFamily="34" charset="0"/>
              </a:rPr>
              <a:t>25 GB</a:t>
            </a:r>
          </a:p>
        </p:txBody>
      </p:sp>
    </p:spTree>
    <p:extLst>
      <p:ext uri="{BB962C8B-B14F-4D97-AF65-F5344CB8AC3E}">
        <p14:creationId xmlns:p14="http://schemas.microsoft.com/office/powerpoint/2010/main" val="328703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BB750-4895-4FE7-A458-5A0626C17B4E}"/>
              </a:ext>
            </a:extLst>
          </p:cNvPr>
          <p:cNvSpPr>
            <a:spLocks noGrp="1"/>
          </p:cNvSpPr>
          <p:nvPr>
            <p:ph type="title"/>
          </p:nvPr>
        </p:nvSpPr>
        <p:spPr/>
        <p:txBody>
          <a:bodyPr/>
          <a:lstStyle/>
          <a:p>
            <a:r>
              <a:rPr lang="en-US" dirty="0"/>
              <a:t>Database capacity entitlements </a:t>
            </a:r>
          </a:p>
        </p:txBody>
      </p:sp>
      <p:pic>
        <p:nvPicPr>
          <p:cNvPr id="15" name="Picture Placeholder 7" descr="Power Platform Admin Center Capacity screen - screenshot&#10;">
            <a:extLst>
              <a:ext uri="{FF2B5EF4-FFF2-40B4-BE49-F238E27FC236}">
                <a16:creationId xmlns:a16="http://schemas.microsoft.com/office/drawing/2014/main" id="{8E1E7C1F-7DD6-428F-957F-080F38DE16E2}"/>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261" b="261"/>
          <a:stretch>
            <a:fillRect/>
          </a:stretch>
        </p:blipFill>
        <p:spPr>
          <a:xfrm>
            <a:off x="1634727" y="1153379"/>
            <a:ext cx="5874545" cy="3303985"/>
          </a:xfrm>
        </p:spPr>
      </p:pic>
      <p:sp>
        <p:nvSpPr>
          <p:cNvPr id="6" name="Footer Placeholder 5">
            <a:extLst>
              <a:ext uri="{FF2B5EF4-FFF2-40B4-BE49-F238E27FC236}">
                <a16:creationId xmlns:a16="http://schemas.microsoft.com/office/drawing/2014/main" id="{ADB32254-ECB5-4D6D-B71C-3844DD0E72C5}"/>
              </a:ext>
            </a:extLst>
          </p:cNvPr>
          <p:cNvSpPr>
            <a:spLocks noGrp="1"/>
          </p:cNvSpPr>
          <p:nvPr>
            <p:ph type="ftr" sz="quarter" idx="3"/>
          </p:nvPr>
        </p:nvSpPr>
        <p:spPr/>
        <p:txBody>
          <a:bodyPr/>
          <a:lstStyle/>
          <a:p>
            <a:pPr defTabSz="685775"/>
            <a:r>
              <a:rPr lang="en-US">
                <a:solidFill>
                  <a:srgbClr val="FFFFFF">
                    <a:lumMod val="65000"/>
                  </a:srgbClr>
                </a:solidFill>
                <a:latin typeface="Segoe UI"/>
              </a:rPr>
              <a:t>© Microsoft Corporation                                                                                  								                      </a:t>
            </a:r>
            <a:r>
              <a:rPr lang="en-US">
                <a:solidFill>
                  <a:srgbClr val="FFFFFF">
                    <a:lumMod val="50000"/>
                  </a:srgbClr>
                </a:solidFill>
                <a:latin typeface="Segoe UI"/>
              </a:rPr>
              <a:t>Dynamics 365 </a:t>
            </a:r>
          </a:p>
        </p:txBody>
      </p:sp>
      <p:sp>
        <p:nvSpPr>
          <p:cNvPr id="10" name="Rectangle 9">
            <a:extLst>
              <a:ext uri="{FF2B5EF4-FFF2-40B4-BE49-F238E27FC236}">
                <a16:creationId xmlns:a16="http://schemas.microsoft.com/office/drawing/2014/main" id="{3683D20C-C466-47CC-8FB2-840D64B1CED6}"/>
              </a:ext>
              <a:ext uri="{C183D7F6-B498-43B3-948B-1728B52AA6E4}">
                <adec:decorative xmlns:adec="http://schemas.microsoft.com/office/drawing/2017/decorative" val="1"/>
              </a:ext>
            </a:extLst>
          </p:cNvPr>
          <p:cNvSpPr/>
          <p:nvPr/>
        </p:nvSpPr>
        <p:spPr bwMode="auto">
          <a:xfrm>
            <a:off x="7115372" y="2017321"/>
            <a:ext cx="245117" cy="11905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11B97471-9F13-41DC-9A5B-9E4BED0DF1BB}"/>
              </a:ext>
              <a:ext uri="{C183D7F6-B498-43B3-948B-1728B52AA6E4}">
                <adec:decorative xmlns:adec="http://schemas.microsoft.com/office/drawing/2017/decorative" val="1"/>
              </a:ext>
            </a:extLst>
          </p:cNvPr>
          <p:cNvSpPr/>
          <p:nvPr/>
        </p:nvSpPr>
        <p:spPr bwMode="auto">
          <a:xfrm>
            <a:off x="7115372" y="2387212"/>
            <a:ext cx="245117" cy="11905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365082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BB750-4895-4FE7-A458-5A0626C17B4E}"/>
              </a:ext>
            </a:extLst>
          </p:cNvPr>
          <p:cNvSpPr>
            <a:spLocks noGrp="1"/>
          </p:cNvSpPr>
          <p:nvPr>
            <p:ph type="title"/>
          </p:nvPr>
        </p:nvSpPr>
        <p:spPr/>
        <p:txBody>
          <a:bodyPr/>
          <a:lstStyle/>
          <a:p>
            <a:r>
              <a:rPr lang="en-US" dirty="0"/>
              <a:t>Database capacity entitlements  </a:t>
            </a:r>
          </a:p>
        </p:txBody>
      </p:sp>
      <p:sp>
        <p:nvSpPr>
          <p:cNvPr id="4" name="Picture Placeholder 3">
            <a:extLst>
              <a:ext uri="{FF2B5EF4-FFF2-40B4-BE49-F238E27FC236}">
                <a16:creationId xmlns:a16="http://schemas.microsoft.com/office/drawing/2014/main" id="{1ECF39E0-63E0-48E2-8172-148E10359655}"/>
              </a:ext>
              <a:ext uri="{C183D7F6-B498-43B3-948B-1728B52AA6E4}">
                <adec:decorative xmlns:adec="http://schemas.microsoft.com/office/drawing/2017/decorative" val="1"/>
              </a:ext>
            </a:extLst>
          </p:cNvPr>
          <p:cNvSpPr>
            <a:spLocks noGrp="1"/>
          </p:cNvSpPr>
          <p:nvPr>
            <p:ph type="pic" sz="quarter" idx="12"/>
          </p:nvPr>
        </p:nvSpPr>
        <p:spPr/>
      </p:sp>
      <p:sp>
        <p:nvSpPr>
          <p:cNvPr id="6" name="Footer Placeholder 5">
            <a:extLst>
              <a:ext uri="{FF2B5EF4-FFF2-40B4-BE49-F238E27FC236}">
                <a16:creationId xmlns:a16="http://schemas.microsoft.com/office/drawing/2014/main" id="{ADB32254-ECB5-4D6D-B71C-3844DD0E72C5}"/>
              </a:ext>
            </a:extLst>
          </p:cNvPr>
          <p:cNvSpPr>
            <a:spLocks noGrp="1"/>
          </p:cNvSpPr>
          <p:nvPr>
            <p:ph type="ftr" sz="quarter" idx="3"/>
          </p:nvPr>
        </p:nvSpPr>
        <p:spPr/>
        <p:txBody>
          <a:bodyPr/>
          <a:lstStyle/>
          <a:p>
            <a:pPr defTabSz="685775"/>
            <a:r>
              <a:rPr lang="en-US">
                <a:solidFill>
                  <a:srgbClr val="FFFFFF">
                    <a:lumMod val="65000"/>
                  </a:srgbClr>
                </a:solidFill>
                <a:latin typeface="Segoe UI"/>
              </a:rPr>
              <a:t>© Microsoft Corporation                                                                                  								                      </a:t>
            </a:r>
            <a:r>
              <a:rPr lang="en-US">
                <a:solidFill>
                  <a:srgbClr val="FFFFFF">
                    <a:lumMod val="50000"/>
                  </a:srgbClr>
                </a:solidFill>
                <a:latin typeface="Segoe UI"/>
              </a:rPr>
              <a:t>Dynamics 365 </a:t>
            </a:r>
          </a:p>
        </p:txBody>
      </p:sp>
      <p:sp>
        <p:nvSpPr>
          <p:cNvPr id="8" name="Rectangle 7">
            <a:extLst>
              <a:ext uri="{FF2B5EF4-FFF2-40B4-BE49-F238E27FC236}">
                <a16:creationId xmlns:a16="http://schemas.microsoft.com/office/drawing/2014/main" id="{910A1062-E573-46A5-AB74-CB2C52B798ED}"/>
              </a:ext>
              <a:ext uri="{C183D7F6-B498-43B3-948B-1728B52AA6E4}">
                <adec:decorative xmlns:adec="http://schemas.microsoft.com/office/drawing/2017/decorative" val="1"/>
              </a:ext>
            </a:extLst>
          </p:cNvPr>
          <p:cNvSpPr/>
          <p:nvPr/>
        </p:nvSpPr>
        <p:spPr bwMode="auto">
          <a:xfrm>
            <a:off x="6109615" y="2369798"/>
            <a:ext cx="1313904" cy="103785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3683D20C-C466-47CC-8FB2-840D64B1CED6}"/>
              </a:ext>
              <a:ext uri="{C183D7F6-B498-43B3-948B-1728B52AA6E4}">
                <adec:decorative xmlns:adec="http://schemas.microsoft.com/office/drawing/2017/decorative" val="1"/>
              </a:ext>
            </a:extLst>
          </p:cNvPr>
          <p:cNvSpPr/>
          <p:nvPr/>
        </p:nvSpPr>
        <p:spPr bwMode="auto">
          <a:xfrm>
            <a:off x="7115372" y="2017321"/>
            <a:ext cx="245117" cy="11905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11B97471-9F13-41DC-9A5B-9E4BED0DF1BB}"/>
              </a:ext>
              <a:ext uri="{C183D7F6-B498-43B3-948B-1728B52AA6E4}">
                <adec:decorative xmlns:adec="http://schemas.microsoft.com/office/drawing/2017/decorative" val="1"/>
              </a:ext>
            </a:extLst>
          </p:cNvPr>
          <p:cNvSpPr/>
          <p:nvPr/>
        </p:nvSpPr>
        <p:spPr bwMode="auto">
          <a:xfrm>
            <a:off x="7115372" y="2387212"/>
            <a:ext cx="245117" cy="11905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FB207BAF-945A-4212-9B20-A3A075E3506D}"/>
              </a:ext>
              <a:ext uri="{C183D7F6-B498-43B3-948B-1728B52AA6E4}">
                <adec:decorative xmlns:adec="http://schemas.microsoft.com/office/drawing/2017/decorative" val="1"/>
              </a:ext>
            </a:extLst>
          </p:cNvPr>
          <p:cNvSpPr/>
          <p:nvPr/>
        </p:nvSpPr>
        <p:spPr bwMode="auto">
          <a:xfrm>
            <a:off x="6125646" y="2769667"/>
            <a:ext cx="1297873" cy="51685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 name="Picture Placeholder 6" descr="Capacity Report - Screenshot">
            <a:extLst>
              <a:ext uri="{FF2B5EF4-FFF2-40B4-BE49-F238E27FC236}">
                <a16:creationId xmlns:a16="http://schemas.microsoft.com/office/drawing/2014/main" id="{00197451-4F8E-4DD1-B566-8DBB383CF38F}"/>
              </a:ext>
            </a:extLst>
          </p:cNvPr>
          <p:cNvPicPr>
            <a:picLocks noChangeAspect="1"/>
          </p:cNvPicPr>
          <p:nvPr/>
        </p:nvPicPr>
        <p:blipFill>
          <a:blip r:embed="rId2">
            <a:extLst>
              <a:ext uri="{28A0092B-C50C-407E-A947-70E740481C1C}">
                <a14:useLocalDpi xmlns:a14="http://schemas.microsoft.com/office/drawing/2010/main" val="0"/>
              </a:ext>
            </a:extLst>
          </a:blip>
          <a:srcRect t="12888" b="12888"/>
          <a:stretch>
            <a:fillRect/>
          </a:stretch>
        </p:blipFill>
        <p:spPr>
          <a:xfrm>
            <a:off x="1664455" y="1169230"/>
            <a:ext cx="5874545" cy="3303985"/>
          </a:xfrm>
          <a:prstGeom prst="rect">
            <a:avLst/>
          </a:prstGeom>
        </p:spPr>
      </p:pic>
    </p:spTree>
    <p:extLst>
      <p:ext uri="{BB962C8B-B14F-4D97-AF65-F5344CB8AC3E}">
        <p14:creationId xmlns:p14="http://schemas.microsoft.com/office/powerpoint/2010/main" val="3033507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6CF07-0638-482F-9B13-20D0043BD82E}"/>
              </a:ext>
            </a:extLst>
          </p:cNvPr>
          <p:cNvSpPr>
            <a:spLocks noGrp="1"/>
          </p:cNvSpPr>
          <p:nvPr>
            <p:ph type="title"/>
          </p:nvPr>
        </p:nvSpPr>
        <p:spPr/>
        <p:txBody>
          <a:bodyPr/>
          <a:lstStyle/>
          <a:p>
            <a:r>
              <a:rPr lang="en-US" dirty="0"/>
              <a:t>Power Apps Admin Analytics (Canvas Apps)</a:t>
            </a:r>
          </a:p>
        </p:txBody>
      </p:sp>
      <p:sp>
        <p:nvSpPr>
          <p:cNvPr id="4" name="TextBox 3">
            <a:extLst>
              <a:ext uri="{FF2B5EF4-FFF2-40B4-BE49-F238E27FC236}">
                <a16:creationId xmlns:a16="http://schemas.microsoft.com/office/drawing/2014/main" id="{FC93A8B2-26BB-4190-AC0B-B1F48AE61654}"/>
              </a:ext>
            </a:extLst>
          </p:cNvPr>
          <p:cNvSpPr txBox="1"/>
          <p:nvPr/>
        </p:nvSpPr>
        <p:spPr>
          <a:xfrm>
            <a:off x="635278" y="2748945"/>
            <a:ext cx="2152023" cy="1384995"/>
          </a:xfrm>
          <a:prstGeom prst="rect">
            <a:avLst/>
          </a:prstGeom>
          <a:noFill/>
        </p:spPr>
        <p:txBody>
          <a:bodyPr wrap="square" lIns="0" tIns="0" rIns="0" bIns="0" rtlCol="0">
            <a:spAutoFit/>
          </a:bodyPr>
          <a:lstStyle/>
          <a:p>
            <a:pPr marL="600075" lvl="1" indent="-257175" defTabSz="685775">
              <a:buFont typeface="Courier New" panose="02070309020205020404" pitchFamily="49" charset="0"/>
              <a:buChar char="o"/>
            </a:pPr>
            <a:r>
              <a:rPr lang="en-US" sz="1200" dirty="0">
                <a:solidFill>
                  <a:srgbClr val="000000"/>
                </a:solidFill>
              </a:rPr>
              <a:t>Active User  </a:t>
            </a:r>
          </a:p>
          <a:p>
            <a:pPr marL="942963" lvl="2" indent="-257175" defTabSz="685775">
              <a:buFont typeface="Courier New" panose="02070309020205020404" pitchFamily="49" charset="0"/>
              <a:buChar char="o"/>
            </a:pPr>
            <a:r>
              <a:rPr lang="en-US" sz="900" dirty="0">
                <a:solidFill>
                  <a:srgbClr val="000000"/>
                </a:solidFill>
              </a:rPr>
              <a:t>How many users are using the app</a:t>
            </a:r>
          </a:p>
          <a:p>
            <a:pPr marL="942963" lvl="2" indent="-257175" defTabSz="685775">
              <a:buFont typeface="Courier New" panose="02070309020205020404" pitchFamily="49" charset="0"/>
              <a:buChar char="o"/>
            </a:pPr>
            <a:r>
              <a:rPr lang="en-US" sz="900" dirty="0">
                <a:solidFill>
                  <a:srgbClr val="000000"/>
                </a:solidFill>
              </a:rPr>
              <a:t>Daily active usage</a:t>
            </a:r>
          </a:p>
          <a:p>
            <a:pPr marL="685788" lvl="2" defTabSz="685775"/>
            <a:endParaRPr lang="en-US" sz="1200" dirty="0">
              <a:solidFill>
                <a:srgbClr val="000000"/>
              </a:solidFill>
            </a:endParaRPr>
          </a:p>
          <a:p>
            <a:pPr marL="600075" lvl="1" indent="-257175" defTabSz="685775">
              <a:buFont typeface="Courier New" panose="02070309020205020404" pitchFamily="49" charset="0"/>
              <a:buChar char="o"/>
            </a:pPr>
            <a:r>
              <a:rPr lang="en-US" sz="1200" dirty="0">
                <a:solidFill>
                  <a:srgbClr val="000000"/>
                </a:solidFill>
              </a:rPr>
              <a:t>Location  </a:t>
            </a:r>
          </a:p>
          <a:p>
            <a:pPr marL="942963" lvl="2" indent="-257175" defTabSz="685775">
              <a:buFont typeface="Courier New" panose="02070309020205020404" pitchFamily="49" charset="0"/>
              <a:buChar char="o"/>
            </a:pPr>
            <a:r>
              <a:rPr lang="en-US" sz="900" dirty="0">
                <a:solidFill>
                  <a:srgbClr val="000000"/>
                </a:solidFill>
              </a:rPr>
              <a:t>Where is the usage of apps</a:t>
            </a:r>
          </a:p>
          <a:p>
            <a:pPr marL="942963" lvl="2" indent="-257175" defTabSz="685775">
              <a:buFont typeface="Courier New" panose="02070309020205020404" pitchFamily="49" charset="0"/>
              <a:buChar char="o"/>
            </a:pPr>
            <a:r>
              <a:rPr lang="en-US" sz="900" dirty="0">
                <a:solidFill>
                  <a:srgbClr val="000000"/>
                </a:solidFill>
              </a:rPr>
              <a:t>Drill down by country</a:t>
            </a:r>
            <a:endParaRPr lang="en-US" sz="1200" dirty="0">
              <a:solidFill>
                <a:srgbClr val="000000"/>
              </a:solidFill>
            </a:endParaRPr>
          </a:p>
        </p:txBody>
      </p:sp>
      <p:grpSp>
        <p:nvGrpSpPr>
          <p:cNvPr id="7" name="Group 6" descr="Adoption Graphic">
            <a:extLst>
              <a:ext uri="{FF2B5EF4-FFF2-40B4-BE49-F238E27FC236}">
                <a16:creationId xmlns:a16="http://schemas.microsoft.com/office/drawing/2014/main" id="{E9295265-59A8-4E24-861E-288A917E24F0}"/>
              </a:ext>
            </a:extLst>
          </p:cNvPr>
          <p:cNvGrpSpPr/>
          <p:nvPr/>
        </p:nvGrpSpPr>
        <p:grpSpPr>
          <a:xfrm>
            <a:off x="1279528" y="1038884"/>
            <a:ext cx="863522" cy="1175274"/>
            <a:chOff x="2470418" y="1462828"/>
            <a:chExt cx="1151362" cy="1567032"/>
          </a:xfrm>
        </p:grpSpPr>
        <p:sp>
          <p:nvSpPr>
            <p:cNvPr id="9" name="Oval 8">
              <a:extLst>
                <a:ext uri="{FF2B5EF4-FFF2-40B4-BE49-F238E27FC236}">
                  <a16:creationId xmlns:a16="http://schemas.microsoft.com/office/drawing/2014/main" id="{56B0CAB6-D191-462A-B3CF-CE9015355D12}"/>
                </a:ext>
              </a:extLst>
            </p:cNvPr>
            <p:cNvSpPr/>
            <p:nvPr/>
          </p:nvSpPr>
          <p:spPr bwMode="auto">
            <a:xfrm>
              <a:off x="2470418" y="1462828"/>
              <a:ext cx="1151362" cy="1151363"/>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34444" tIns="107556" rIns="134444" bIns="107556" numCol="1" spcCol="0" rtlCol="0" fromWordArt="0" anchor="ctr" anchorCtr="0" forceAA="0" compatLnSpc="1">
              <a:prstTxWarp prst="textNoShape">
                <a:avLst/>
              </a:prstTxWarp>
              <a:noAutofit/>
            </a:bodyPr>
            <a:lstStyle/>
            <a:p>
              <a:pPr defTabSz="685445" fontAlgn="base">
                <a:spcBef>
                  <a:spcPct val="0"/>
                </a:spcBef>
                <a:spcAft>
                  <a:spcPct val="0"/>
                </a:spcAft>
                <a:defRPr/>
              </a:pPr>
              <a:endParaRPr lang="en-US" sz="1471" kern="0" err="1">
                <a:gradFill>
                  <a:gsLst>
                    <a:gs pos="0">
                      <a:srgbClr val="FFFFFF"/>
                    </a:gs>
                    <a:gs pos="100000">
                      <a:srgbClr val="FFFFFF"/>
                    </a:gs>
                  </a:gsLst>
                  <a:lin ang="5400000" scaled="0"/>
                </a:gradFill>
                <a:latin typeface="Segoe UI"/>
                <a:cs typeface="Segoe UI" pitchFamily="34" charset="0"/>
              </a:endParaRPr>
            </a:p>
          </p:txBody>
        </p:sp>
        <p:sp>
          <p:nvSpPr>
            <p:cNvPr id="11" name="Power BI">
              <a:extLst>
                <a:ext uri="{FF2B5EF4-FFF2-40B4-BE49-F238E27FC236}">
                  <a16:creationId xmlns:a16="http://schemas.microsoft.com/office/drawing/2014/main" id="{E773BE8F-4C4F-40D6-8D7E-47E2893F7E1F}"/>
                </a:ext>
              </a:extLst>
            </p:cNvPr>
            <p:cNvSpPr txBox="1"/>
            <p:nvPr/>
          </p:nvSpPr>
          <p:spPr>
            <a:xfrm>
              <a:off x="2470418" y="2722084"/>
              <a:ext cx="1151362" cy="307776"/>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1500">
                  <a:solidFill>
                    <a:srgbClr val="1A1A1A"/>
                  </a:solidFill>
                </a:rPr>
                <a:t>Adoption</a:t>
              </a:r>
            </a:p>
          </p:txBody>
        </p:sp>
        <p:sp>
          <p:nvSpPr>
            <p:cNvPr id="13" name="Freeform 35">
              <a:extLst>
                <a:ext uri="{FF2B5EF4-FFF2-40B4-BE49-F238E27FC236}">
                  <a16:creationId xmlns:a16="http://schemas.microsoft.com/office/drawing/2014/main" id="{346014D8-AE81-4BDB-A448-730CC5B75B35}"/>
                </a:ext>
              </a:extLst>
            </p:cNvPr>
            <p:cNvSpPr>
              <a:spLocks noEditPoints="1"/>
            </p:cNvSpPr>
            <p:nvPr/>
          </p:nvSpPr>
          <p:spPr bwMode="black">
            <a:xfrm>
              <a:off x="2741562" y="1730137"/>
              <a:ext cx="609073" cy="616744"/>
            </a:xfrm>
            <a:custGeom>
              <a:avLst/>
              <a:gdLst>
                <a:gd name="T0" fmla="*/ 189 w 296"/>
                <a:gd name="T1" fmla="*/ 136 h 300"/>
                <a:gd name="T2" fmla="*/ 202 w 296"/>
                <a:gd name="T3" fmla="*/ 132 h 300"/>
                <a:gd name="T4" fmla="*/ 206 w 296"/>
                <a:gd name="T5" fmla="*/ 128 h 300"/>
                <a:gd name="T6" fmla="*/ 210 w 296"/>
                <a:gd name="T7" fmla="*/ 116 h 300"/>
                <a:gd name="T8" fmla="*/ 214 w 296"/>
                <a:gd name="T9" fmla="*/ 120 h 300"/>
                <a:gd name="T10" fmla="*/ 227 w 296"/>
                <a:gd name="T11" fmla="*/ 99 h 300"/>
                <a:gd name="T12" fmla="*/ 185 w 296"/>
                <a:gd name="T13" fmla="*/ 205 h 300"/>
                <a:gd name="T14" fmla="*/ 189 w 296"/>
                <a:gd name="T15" fmla="*/ 210 h 300"/>
                <a:gd name="T16" fmla="*/ 202 w 296"/>
                <a:gd name="T17" fmla="*/ 214 h 300"/>
                <a:gd name="T18" fmla="*/ 197 w 296"/>
                <a:gd name="T19" fmla="*/ 218 h 300"/>
                <a:gd name="T20" fmla="*/ 218 w 296"/>
                <a:gd name="T21" fmla="*/ 230 h 300"/>
                <a:gd name="T22" fmla="*/ 222 w 296"/>
                <a:gd name="T23" fmla="*/ 243 h 300"/>
                <a:gd name="T24" fmla="*/ 227 w 296"/>
                <a:gd name="T25" fmla="*/ 247 h 300"/>
                <a:gd name="T26" fmla="*/ 111 w 296"/>
                <a:gd name="T27" fmla="*/ 205 h 300"/>
                <a:gd name="T28" fmla="*/ 107 w 296"/>
                <a:gd name="T29" fmla="*/ 201 h 300"/>
                <a:gd name="T30" fmla="*/ 94 w 296"/>
                <a:gd name="T31" fmla="*/ 222 h 300"/>
                <a:gd name="T32" fmla="*/ 82 w 296"/>
                <a:gd name="T33" fmla="*/ 226 h 300"/>
                <a:gd name="T34" fmla="*/ 77 w 296"/>
                <a:gd name="T35" fmla="*/ 230 h 300"/>
                <a:gd name="T36" fmla="*/ 73 w 296"/>
                <a:gd name="T37" fmla="*/ 243 h 300"/>
                <a:gd name="T38" fmla="*/ 69 w 296"/>
                <a:gd name="T39" fmla="*/ 239 h 300"/>
                <a:gd name="T40" fmla="*/ 102 w 296"/>
                <a:gd name="T41" fmla="*/ 141 h 300"/>
                <a:gd name="T42" fmla="*/ 98 w 296"/>
                <a:gd name="T43" fmla="*/ 128 h 300"/>
                <a:gd name="T44" fmla="*/ 94 w 296"/>
                <a:gd name="T45" fmla="*/ 124 h 300"/>
                <a:gd name="T46" fmla="*/ 82 w 296"/>
                <a:gd name="T47" fmla="*/ 120 h 300"/>
                <a:gd name="T48" fmla="*/ 86 w 296"/>
                <a:gd name="T49" fmla="*/ 116 h 300"/>
                <a:gd name="T50" fmla="*/ 65 w 296"/>
                <a:gd name="T51" fmla="*/ 103 h 300"/>
                <a:gd name="T52" fmla="*/ 72 w 296"/>
                <a:gd name="T53" fmla="*/ 64 h 300"/>
                <a:gd name="T54" fmla="*/ 5 w 296"/>
                <a:gd name="T55" fmla="*/ 89 h 300"/>
                <a:gd name="T56" fmla="*/ 23 w 296"/>
                <a:gd name="T57" fmla="*/ 48 h 300"/>
                <a:gd name="T58" fmla="*/ 72 w 296"/>
                <a:gd name="T59" fmla="*/ 64 h 300"/>
                <a:gd name="T60" fmla="*/ 36 w 296"/>
                <a:gd name="T61" fmla="*/ 0 h 300"/>
                <a:gd name="T62" fmla="*/ 296 w 296"/>
                <a:gd name="T63" fmla="*/ 64 h 300"/>
                <a:gd name="T64" fmla="*/ 229 w 296"/>
                <a:gd name="T65" fmla="*/ 89 h 300"/>
                <a:gd name="T66" fmla="*/ 247 w 296"/>
                <a:gd name="T67" fmla="*/ 48 h 300"/>
                <a:gd name="T68" fmla="*/ 296 w 296"/>
                <a:gd name="T69" fmla="*/ 64 h 300"/>
                <a:gd name="T70" fmla="*/ 260 w 296"/>
                <a:gd name="T71" fmla="*/ 0 h 300"/>
                <a:gd name="T72" fmla="*/ 296 w 296"/>
                <a:gd name="T73" fmla="*/ 275 h 300"/>
                <a:gd name="T74" fmla="*/ 229 w 296"/>
                <a:gd name="T75" fmla="*/ 300 h 300"/>
                <a:gd name="T76" fmla="*/ 247 w 296"/>
                <a:gd name="T77" fmla="*/ 259 h 300"/>
                <a:gd name="T78" fmla="*/ 296 w 296"/>
                <a:gd name="T79" fmla="*/ 275 h 300"/>
                <a:gd name="T80" fmla="*/ 260 w 296"/>
                <a:gd name="T81" fmla="*/ 211 h 300"/>
                <a:gd name="T82" fmla="*/ 72 w 296"/>
                <a:gd name="T83" fmla="*/ 275 h 300"/>
                <a:gd name="T84" fmla="*/ 5 w 296"/>
                <a:gd name="T85" fmla="*/ 300 h 300"/>
                <a:gd name="T86" fmla="*/ 23 w 296"/>
                <a:gd name="T87" fmla="*/ 259 h 300"/>
                <a:gd name="T88" fmla="*/ 72 w 296"/>
                <a:gd name="T89" fmla="*/ 275 h 300"/>
                <a:gd name="T90" fmla="*/ 36 w 296"/>
                <a:gd name="T91" fmla="*/ 211 h 300"/>
                <a:gd name="T92" fmla="*/ 125 w 296"/>
                <a:gd name="T93" fmla="*/ 116 h 300"/>
                <a:gd name="T94" fmla="*/ 147 w 296"/>
                <a:gd name="T95" fmla="*/ 145 h 300"/>
                <a:gd name="T96" fmla="*/ 150 w 296"/>
                <a:gd name="T97" fmla="*/ 176 h 300"/>
                <a:gd name="T98" fmla="*/ 190 w 296"/>
                <a:gd name="T99" fmla="*/ 164 h 300"/>
                <a:gd name="T100" fmla="*/ 110 w 296"/>
                <a:gd name="T101" fmla="*/ 194 h 300"/>
                <a:gd name="T102" fmla="*/ 131 w 296"/>
                <a:gd name="T103" fmla="*/ 145 h 300"/>
                <a:gd name="T104" fmla="*/ 145 w 296"/>
                <a:gd name="T105" fmla="*/ 156 h 300"/>
                <a:gd name="T106" fmla="*/ 144 w 296"/>
                <a:gd name="T107" fmla="*/ 150 h 300"/>
                <a:gd name="T108" fmla="*/ 147 w 296"/>
                <a:gd name="T109" fmla="*/ 150 h 300"/>
                <a:gd name="T110" fmla="*/ 149 w 296"/>
                <a:gd name="T111" fmla="*/ 15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 h="300">
                  <a:moveTo>
                    <a:pt x="189" y="145"/>
                  </a:moveTo>
                  <a:cubicBezTo>
                    <a:pt x="185" y="141"/>
                    <a:pt x="185" y="141"/>
                    <a:pt x="185" y="141"/>
                  </a:cubicBezTo>
                  <a:cubicBezTo>
                    <a:pt x="189" y="136"/>
                    <a:pt x="189" y="136"/>
                    <a:pt x="189" y="136"/>
                  </a:cubicBezTo>
                  <a:cubicBezTo>
                    <a:pt x="193" y="141"/>
                    <a:pt x="193" y="141"/>
                    <a:pt x="193" y="141"/>
                  </a:cubicBezTo>
                  <a:cubicBezTo>
                    <a:pt x="189" y="145"/>
                    <a:pt x="189" y="145"/>
                    <a:pt x="189" y="145"/>
                  </a:cubicBezTo>
                  <a:close/>
                  <a:moveTo>
                    <a:pt x="202" y="132"/>
                  </a:moveTo>
                  <a:cubicBezTo>
                    <a:pt x="197" y="128"/>
                    <a:pt x="197" y="128"/>
                    <a:pt x="197" y="128"/>
                  </a:cubicBezTo>
                  <a:cubicBezTo>
                    <a:pt x="202" y="124"/>
                    <a:pt x="202" y="124"/>
                    <a:pt x="202" y="124"/>
                  </a:cubicBezTo>
                  <a:cubicBezTo>
                    <a:pt x="206" y="128"/>
                    <a:pt x="206" y="128"/>
                    <a:pt x="206" y="128"/>
                  </a:cubicBezTo>
                  <a:cubicBezTo>
                    <a:pt x="202" y="132"/>
                    <a:pt x="202" y="132"/>
                    <a:pt x="202" y="132"/>
                  </a:cubicBezTo>
                  <a:close/>
                  <a:moveTo>
                    <a:pt x="214" y="120"/>
                  </a:moveTo>
                  <a:cubicBezTo>
                    <a:pt x="210" y="116"/>
                    <a:pt x="210" y="116"/>
                    <a:pt x="210" y="116"/>
                  </a:cubicBezTo>
                  <a:cubicBezTo>
                    <a:pt x="214" y="111"/>
                    <a:pt x="214" y="111"/>
                    <a:pt x="214" y="111"/>
                  </a:cubicBezTo>
                  <a:cubicBezTo>
                    <a:pt x="218" y="116"/>
                    <a:pt x="218" y="116"/>
                    <a:pt x="218" y="116"/>
                  </a:cubicBezTo>
                  <a:cubicBezTo>
                    <a:pt x="214" y="120"/>
                    <a:pt x="214" y="120"/>
                    <a:pt x="214" y="120"/>
                  </a:cubicBezTo>
                  <a:close/>
                  <a:moveTo>
                    <a:pt x="227" y="107"/>
                  </a:moveTo>
                  <a:cubicBezTo>
                    <a:pt x="222" y="103"/>
                    <a:pt x="222" y="103"/>
                    <a:pt x="222" y="103"/>
                  </a:cubicBezTo>
                  <a:cubicBezTo>
                    <a:pt x="227" y="99"/>
                    <a:pt x="227" y="99"/>
                    <a:pt x="227" y="99"/>
                  </a:cubicBezTo>
                  <a:cubicBezTo>
                    <a:pt x="231" y="103"/>
                    <a:pt x="231" y="103"/>
                    <a:pt x="231" y="103"/>
                  </a:cubicBezTo>
                  <a:cubicBezTo>
                    <a:pt x="227" y="107"/>
                    <a:pt x="227" y="107"/>
                    <a:pt x="227" y="107"/>
                  </a:cubicBezTo>
                  <a:close/>
                  <a:moveTo>
                    <a:pt x="185" y="205"/>
                  </a:moveTo>
                  <a:cubicBezTo>
                    <a:pt x="189" y="201"/>
                    <a:pt x="189" y="201"/>
                    <a:pt x="189" y="201"/>
                  </a:cubicBezTo>
                  <a:cubicBezTo>
                    <a:pt x="193" y="205"/>
                    <a:pt x="193" y="205"/>
                    <a:pt x="193" y="205"/>
                  </a:cubicBezTo>
                  <a:cubicBezTo>
                    <a:pt x="189" y="210"/>
                    <a:pt x="189" y="210"/>
                    <a:pt x="189" y="210"/>
                  </a:cubicBezTo>
                  <a:cubicBezTo>
                    <a:pt x="185" y="205"/>
                    <a:pt x="185" y="205"/>
                    <a:pt x="185" y="205"/>
                  </a:cubicBezTo>
                  <a:close/>
                  <a:moveTo>
                    <a:pt x="197" y="218"/>
                  </a:moveTo>
                  <a:cubicBezTo>
                    <a:pt x="202" y="214"/>
                    <a:pt x="202" y="214"/>
                    <a:pt x="202" y="214"/>
                  </a:cubicBezTo>
                  <a:cubicBezTo>
                    <a:pt x="206" y="218"/>
                    <a:pt x="206" y="218"/>
                    <a:pt x="206" y="218"/>
                  </a:cubicBezTo>
                  <a:cubicBezTo>
                    <a:pt x="202" y="222"/>
                    <a:pt x="202" y="222"/>
                    <a:pt x="202" y="222"/>
                  </a:cubicBezTo>
                  <a:cubicBezTo>
                    <a:pt x="197" y="218"/>
                    <a:pt x="197" y="218"/>
                    <a:pt x="197" y="218"/>
                  </a:cubicBezTo>
                  <a:close/>
                  <a:moveTo>
                    <a:pt x="210" y="230"/>
                  </a:moveTo>
                  <a:cubicBezTo>
                    <a:pt x="214" y="226"/>
                    <a:pt x="214" y="226"/>
                    <a:pt x="214" y="226"/>
                  </a:cubicBezTo>
                  <a:cubicBezTo>
                    <a:pt x="218" y="230"/>
                    <a:pt x="218" y="230"/>
                    <a:pt x="218" y="230"/>
                  </a:cubicBezTo>
                  <a:cubicBezTo>
                    <a:pt x="214" y="235"/>
                    <a:pt x="214" y="235"/>
                    <a:pt x="214" y="235"/>
                  </a:cubicBezTo>
                  <a:cubicBezTo>
                    <a:pt x="210" y="230"/>
                    <a:pt x="210" y="230"/>
                    <a:pt x="210" y="230"/>
                  </a:cubicBezTo>
                  <a:close/>
                  <a:moveTo>
                    <a:pt x="222" y="243"/>
                  </a:moveTo>
                  <a:cubicBezTo>
                    <a:pt x="227" y="239"/>
                    <a:pt x="227" y="239"/>
                    <a:pt x="227" y="239"/>
                  </a:cubicBezTo>
                  <a:cubicBezTo>
                    <a:pt x="231" y="243"/>
                    <a:pt x="231" y="243"/>
                    <a:pt x="231" y="243"/>
                  </a:cubicBezTo>
                  <a:cubicBezTo>
                    <a:pt x="227" y="247"/>
                    <a:pt x="227" y="247"/>
                    <a:pt x="227" y="247"/>
                  </a:cubicBezTo>
                  <a:cubicBezTo>
                    <a:pt x="222" y="243"/>
                    <a:pt x="222" y="243"/>
                    <a:pt x="222" y="243"/>
                  </a:cubicBezTo>
                  <a:close/>
                  <a:moveTo>
                    <a:pt x="107" y="201"/>
                  </a:moveTo>
                  <a:cubicBezTo>
                    <a:pt x="111" y="205"/>
                    <a:pt x="111" y="205"/>
                    <a:pt x="111" y="205"/>
                  </a:cubicBezTo>
                  <a:cubicBezTo>
                    <a:pt x="107" y="210"/>
                    <a:pt x="107" y="210"/>
                    <a:pt x="107" y="210"/>
                  </a:cubicBezTo>
                  <a:cubicBezTo>
                    <a:pt x="102" y="205"/>
                    <a:pt x="102" y="205"/>
                    <a:pt x="102" y="205"/>
                  </a:cubicBezTo>
                  <a:cubicBezTo>
                    <a:pt x="107" y="201"/>
                    <a:pt x="107" y="201"/>
                    <a:pt x="107" y="201"/>
                  </a:cubicBezTo>
                  <a:close/>
                  <a:moveTo>
                    <a:pt x="94" y="214"/>
                  </a:moveTo>
                  <a:cubicBezTo>
                    <a:pt x="98" y="218"/>
                    <a:pt x="98" y="218"/>
                    <a:pt x="98" y="218"/>
                  </a:cubicBezTo>
                  <a:cubicBezTo>
                    <a:pt x="94" y="222"/>
                    <a:pt x="94" y="222"/>
                    <a:pt x="94" y="222"/>
                  </a:cubicBezTo>
                  <a:cubicBezTo>
                    <a:pt x="90" y="218"/>
                    <a:pt x="90" y="218"/>
                    <a:pt x="90" y="218"/>
                  </a:cubicBezTo>
                  <a:cubicBezTo>
                    <a:pt x="94" y="214"/>
                    <a:pt x="94" y="214"/>
                    <a:pt x="94" y="214"/>
                  </a:cubicBezTo>
                  <a:close/>
                  <a:moveTo>
                    <a:pt x="82" y="226"/>
                  </a:moveTo>
                  <a:cubicBezTo>
                    <a:pt x="86" y="230"/>
                    <a:pt x="86" y="230"/>
                    <a:pt x="86" y="230"/>
                  </a:cubicBezTo>
                  <a:cubicBezTo>
                    <a:pt x="82" y="235"/>
                    <a:pt x="82" y="235"/>
                    <a:pt x="82" y="235"/>
                  </a:cubicBezTo>
                  <a:cubicBezTo>
                    <a:pt x="77" y="230"/>
                    <a:pt x="77" y="230"/>
                    <a:pt x="77" y="230"/>
                  </a:cubicBezTo>
                  <a:cubicBezTo>
                    <a:pt x="82" y="226"/>
                    <a:pt x="82" y="226"/>
                    <a:pt x="82" y="226"/>
                  </a:cubicBezTo>
                  <a:close/>
                  <a:moveTo>
                    <a:pt x="69" y="239"/>
                  </a:moveTo>
                  <a:cubicBezTo>
                    <a:pt x="73" y="243"/>
                    <a:pt x="73" y="243"/>
                    <a:pt x="73" y="243"/>
                  </a:cubicBezTo>
                  <a:cubicBezTo>
                    <a:pt x="69" y="247"/>
                    <a:pt x="69" y="247"/>
                    <a:pt x="69" y="247"/>
                  </a:cubicBezTo>
                  <a:cubicBezTo>
                    <a:pt x="65" y="243"/>
                    <a:pt x="65" y="243"/>
                    <a:pt x="65" y="243"/>
                  </a:cubicBezTo>
                  <a:cubicBezTo>
                    <a:pt x="69" y="239"/>
                    <a:pt x="69" y="239"/>
                    <a:pt x="69" y="239"/>
                  </a:cubicBezTo>
                  <a:close/>
                  <a:moveTo>
                    <a:pt x="111" y="141"/>
                  </a:moveTo>
                  <a:cubicBezTo>
                    <a:pt x="107" y="145"/>
                    <a:pt x="107" y="145"/>
                    <a:pt x="107" y="145"/>
                  </a:cubicBezTo>
                  <a:cubicBezTo>
                    <a:pt x="102" y="141"/>
                    <a:pt x="102" y="141"/>
                    <a:pt x="102" y="141"/>
                  </a:cubicBezTo>
                  <a:cubicBezTo>
                    <a:pt x="107" y="136"/>
                    <a:pt x="107" y="136"/>
                    <a:pt x="107" y="136"/>
                  </a:cubicBezTo>
                  <a:cubicBezTo>
                    <a:pt x="111" y="141"/>
                    <a:pt x="111" y="141"/>
                    <a:pt x="111" y="141"/>
                  </a:cubicBezTo>
                  <a:close/>
                  <a:moveTo>
                    <a:pt x="98" y="128"/>
                  </a:moveTo>
                  <a:cubicBezTo>
                    <a:pt x="94" y="132"/>
                    <a:pt x="94" y="132"/>
                    <a:pt x="94" y="132"/>
                  </a:cubicBezTo>
                  <a:cubicBezTo>
                    <a:pt x="90" y="128"/>
                    <a:pt x="90" y="128"/>
                    <a:pt x="90" y="128"/>
                  </a:cubicBezTo>
                  <a:cubicBezTo>
                    <a:pt x="94" y="124"/>
                    <a:pt x="94" y="124"/>
                    <a:pt x="94" y="124"/>
                  </a:cubicBezTo>
                  <a:cubicBezTo>
                    <a:pt x="98" y="128"/>
                    <a:pt x="98" y="128"/>
                    <a:pt x="98" y="128"/>
                  </a:cubicBezTo>
                  <a:close/>
                  <a:moveTo>
                    <a:pt x="86" y="116"/>
                  </a:moveTo>
                  <a:cubicBezTo>
                    <a:pt x="82" y="120"/>
                    <a:pt x="82" y="120"/>
                    <a:pt x="82" y="120"/>
                  </a:cubicBezTo>
                  <a:cubicBezTo>
                    <a:pt x="77" y="116"/>
                    <a:pt x="77" y="116"/>
                    <a:pt x="77" y="116"/>
                  </a:cubicBezTo>
                  <a:cubicBezTo>
                    <a:pt x="82" y="111"/>
                    <a:pt x="82" y="111"/>
                    <a:pt x="82" y="111"/>
                  </a:cubicBezTo>
                  <a:cubicBezTo>
                    <a:pt x="86" y="116"/>
                    <a:pt x="86" y="116"/>
                    <a:pt x="86" y="116"/>
                  </a:cubicBezTo>
                  <a:close/>
                  <a:moveTo>
                    <a:pt x="73" y="103"/>
                  </a:moveTo>
                  <a:cubicBezTo>
                    <a:pt x="69" y="107"/>
                    <a:pt x="69" y="107"/>
                    <a:pt x="69" y="107"/>
                  </a:cubicBezTo>
                  <a:cubicBezTo>
                    <a:pt x="65" y="103"/>
                    <a:pt x="65" y="103"/>
                    <a:pt x="65" y="103"/>
                  </a:cubicBezTo>
                  <a:cubicBezTo>
                    <a:pt x="69" y="99"/>
                    <a:pt x="69" y="99"/>
                    <a:pt x="69" y="99"/>
                  </a:cubicBezTo>
                  <a:cubicBezTo>
                    <a:pt x="73" y="103"/>
                    <a:pt x="73" y="103"/>
                    <a:pt x="73" y="103"/>
                  </a:cubicBezTo>
                  <a:close/>
                  <a:moveTo>
                    <a:pt x="72" y="64"/>
                  </a:moveTo>
                  <a:cubicBezTo>
                    <a:pt x="72" y="74"/>
                    <a:pt x="72" y="74"/>
                    <a:pt x="72" y="74"/>
                  </a:cubicBezTo>
                  <a:cubicBezTo>
                    <a:pt x="72" y="89"/>
                    <a:pt x="72" y="89"/>
                    <a:pt x="67" y="89"/>
                  </a:cubicBezTo>
                  <a:cubicBezTo>
                    <a:pt x="5" y="89"/>
                    <a:pt x="5" y="89"/>
                    <a:pt x="5" y="89"/>
                  </a:cubicBezTo>
                  <a:cubicBezTo>
                    <a:pt x="0" y="89"/>
                    <a:pt x="0" y="89"/>
                    <a:pt x="0" y="74"/>
                  </a:cubicBezTo>
                  <a:cubicBezTo>
                    <a:pt x="0" y="64"/>
                    <a:pt x="0" y="64"/>
                    <a:pt x="0" y="64"/>
                  </a:cubicBezTo>
                  <a:cubicBezTo>
                    <a:pt x="0" y="53"/>
                    <a:pt x="12" y="51"/>
                    <a:pt x="23" y="48"/>
                  </a:cubicBezTo>
                  <a:cubicBezTo>
                    <a:pt x="27" y="52"/>
                    <a:pt x="32" y="54"/>
                    <a:pt x="36" y="54"/>
                  </a:cubicBezTo>
                  <a:cubicBezTo>
                    <a:pt x="40" y="54"/>
                    <a:pt x="45" y="52"/>
                    <a:pt x="49" y="48"/>
                  </a:cubicBezTo>
                  <a:cubicBezTo>
                    <a:pt x="59" y="51"/>
                    <a:pt x="72" y="53"/>
                    <a:pt x="72" y="64"/>
                  </a:cubicBezTo>
                  <a:close/>
                  <a:moveTo>
                    <a:pt x="36" y="48"/>
                  </a:moveTo>
                  <a:cubicBezTo>
                    <a:pt x="42" y="48"/>
                    <a:pt x="54" y="37"/>
                    <a:pt x="54" y="24"/>
                  </a:cubicBezTo>
                  <a:cubicBezTo>
                    <a:pt x="54" y="11"/>
                    <a:pt x="49" y="0"/>
                    <a:pt x="36" y="0"/>
                  </a:cubicBezTo>
                  <a:cubicBezTo>
                    <a:pt x="23" y="0"/>
                    <a:pt x="18" y="11"/>
                    <a:pt x="18" y="24"/>
                  </a:cubicBezTo>
                  <a:cubicBezTo>
                    <a:pt x="18" y="37"/>
                    <a:pt x="30" y="48"/>
                    <a:pt x="36" y="48"/>
                  </a:cubicBezTo>
                  <a:close/>
                  <a:moveTo>
                    <a:pt x="296" y="64"/>
                  </a:moveTo>
                  <a:cubicBezTo>
                    <a:pt x="296" y="74"/>
                    <a:pt x="296" y="74"/>
                    <a:pt x="296" y="74"/>
                  </a:cubicBezTo>
                  <a:cubicBezTo>
                    <a:pt x="296" y="89"/>
                    <a:pt x="296" y="89"/>
                    <a:pt x="290" y="89"/>
                  </a:cubicBezTo>
                  <a:cubicBezTo>
                    <a:pt x="229" y="89"/>
                    <a:pt x="229" y="89"/>
                    <a:pt x="229" y="89"/>
                  </a:cubicBezTo>
                  <a:cubicBezTo>
                    <a:pt x="224" y="89"/>
                    <a:pt x="224" y="89"/>
                    <a:pt x="224" y="74"/>
                  </a:cubicBezTo>
                  <a:cubicBezTo>
                    <a:pt x="224" y="64"/>
                    <a:pt x="224" y="64"/>
                    <a:pt x="224" y="64"/>
                  </a:cubicBezTo>
                  <a:cubicBezTo>
                    <a:pt x="224" y="53"/>
                    <a:pt x="236" y="51"/>
                    <a:pt x="247" y="48"/>
                  </a:cubicBezTo>
                  <a:cubicBezTo>
                    <a:pt x="251" y="52"/>
                    <a:pt x="256" y="54"/>
                    <a:pt x="260" y="54"/>
                  </a:cubicBezTo>
                  <a:cubicBezTo>
                    <a:pt x="263" y="54"/>
                    <a:pt x="268" y="52"/>
                    <a:pt x="273" y="48"/>
                  </a:cubicBezTo>
                  <a:cubicBezTo>
                    <a:pt x="283" y="51"/>
                    <a:pt x="296" y="53"/>
                    <a:pt x="296" y="64"/>
                  </a:cubicBezTo>
                  <a:close/>
                  <a:moveTo>
                    <a:pt x="260" y="48"/>
                  </a:moveTo>
                  <a:cubicBezTo>
                    <a:pt x="266" y="48"/>
                    <a:pt x="278" y="37"/>
                    <a:pt x="278" y="24"/>
                  </a:cubicBezTo>
                  <a:cubicBezTo>
                    <a:pt x="278" y="11"/>
                    <a:pt x="273" y="0"/>
                    <a:pt x="260" y="0"/>
                  </a:cubicBezTo>
                  <a:cubicBezTo>
                    <a:pt x="246" y="0"/>
                    <a:pt x="241" y="11"/>
                    <a:pt x="241" y="24"/>
                  </a:cubicBezTo>
                  <a:cubicBezTo>
                    <a:pt x="241" y="37"/>
                    <a:pt x="254" y="48"/>
                    <a:pt x="260" y="48"/>
                  </a:cubicBezTo>
                  <a:close/>
                  <a:moveTo>
                    <a:pt x="296" y="275"/>
                  </a:moveTo>
                  <a:cubicBezTo>
                    <a:pt x="296" y="285"/>
                    <a:pt x="296" y="285"/>
                    <a:pt x="296" y="285"/>
                  </a:cubicBezTo>
                  <a:cubicBezTo>
                    <a:pt x="296" y="300"/>
                    <a:pt x="296" y="300"/>
                    <a:pt x="290" y="300"/>
                  </a:cubicBezTo>
                  <a:cubicBezTo>
                    <a:pt x="229" y="300"/>
                    <a:pt x="229" y="300"/>
                    <a:pt x="229" y="300"/>
                  </a:cubicBezTo>
                  <a:cubicBezTo>
                    <a:pt x="224" y="300"/>
                    <a:pt x="224" y="300"/>
                    <a:pt x="224" y="285"/>
                  </a:cubicBezTo>
                  <a:cubicBezTo>
                    <a:pt x="224" y="275"/>
                    <a:pt x="224" y="275"/>
                    <a:pt x="224" y="275"/>
                  </a:cubicBezTo>
                  <a:cubicBezTo>
                    <a:pt x="224" y="264"/>
                    <a:pt x="236" y="263"/>
                    <a:pt x="247" y="259"/>
                  </a:cubicBezTo>
                  <a:cubicBezTo>
                    <a:pt x="251" y="263"/>
                    <a:pt x="256" y="265"/>
                    <a:pt x="260" y="265"/>
                  </a:cubicBezTo>
                  <a:cubicBezTo>
                    <a:pt x="264" y="265"/>
                    <a:pt x="268" y="263"/>
                    <a:pt x="273" y="259"/>
                  </a:cubicBezTo>
                  <a:cubicBezTo>
                    <a:pt x="283" y="263"/>
                    <a:pt x="296" y="264"/>
                    <a:pt x="296" y="275"/>
                  </a:cubicBezTo>
                  <a:close/>
                  <a:moveTo>
                    <a:pt x="260" y="259"/>
                  </a:moveTo>
                  <a:cubicBezTo>
                    <a:pt x="266" y="259"/>
                    <a:pt x="278" y="248"/>
                    <a:pt x="278" y="235"/>
                  </a:cubicBezTo>
                  <a:cubicBezTo>
                    <a:pt x="278" y="222"/>
                    <a:pt x="273" y="211"/>
                    <a:pt x="260" y="211"/>
                  </a:cubicBezTo>
                  <a:cubicBezTo>
                    <a:pt x="246" y="211"/>
                    <a:pt x="241" y="222"/>
                    <a:pt x="241" y="235"/>
                  </a:cubicBezTo>
                  <a:cubicBezTo>
                    <a:pt x="241" y="248"/>
                    <a:pt x="254" y="259"/>
                    <a:pt x="260" y="259"/>
                  </a:cubicBezTo>
                  <a:close/>
                  <a:moveTo>
                    <a:pt x="72" y="275"/>
                  </a:moveTo>
                  <a:cubicBezTo>
                    <a:pt x="72" y="285"/>
                    <a:pt x="72" y="285"/>
                    <a:pt x="72" y="285"/>
                  </a:cubicBezTo>
                  <a:cubicBezTo>
                    <a:pt x="72" y="300"/>
                    <a:pt x="72" y="300"/>
                    <a:pt x="67" y="300"/>
                  </a:cubicBezTo>
                  <a:cubicBezTo>
                    <a:pt x="5" y="300"/>
                    <a:pt x="5" y="300"/>
                    <a:pt x="5" y="300"/>
                  </a:cubicBezTo>
                  <a:cubicBezTo>
                    <a:pt x="0" y="300"/>
                    <a:pt x="0" y="300"/>
                    <a:pt x="0" y="285"/>
                  </a:cubicBezTo>
                  <a:cubicBezTo>
                    <a:pt x="0" y="275"/>
                    <a:pt x="0" y="275"/>
                    <a:pt x="0" y="275"/>
                  </a:cubicBezTo>
                  <a:cubicBezTo>
                    <a:pt x="0" y="264"/>
                    <a:pt x="12" y="263"/>
                    <a:pt x="23" y="259"/>
                  </a:cubicBezTo>
                  <a:cubicBezTo>
                    <a:pt x="27" y="263"/>
                    <a:pt x="32" y="265"/>
                    <a:pt x="36" y="265"/>
                  </a:cubicBezTo>
                  <a:cubicBezTo>
                    <a:pt x="40" y="265"/>
                    <a:pt x="45" y="263"/>
                    <a:pt x="49" y="259"/>
                  </a:cubicBezTo>
                  <a:cubicBezTo>
                    <a:pt x="59" y="263"/>
                    <a:pt x="72" y="264"/>
                    <a:pt x="72" y="275"/>
                  </a:cubicBezTo>
                  <a:close/>
                  <a:moveTo>
                    <a:pt x="36" y="259"/>
                  </a:moveTo>
                  <a:cubicBezTo>
                    <a:pt x="42" y="259"/>
                    <a:pt x="54" y="248"/>
                    <a:pt x="54" y="235"/>
                  </a:cubicBezTo>
                  <a:cubicBezTo>
                    <a:pt x="54" y="222"/>
                    <a:pt x="49" y="211"/>
                    <a:pt x="36" y="211"/>
                  </a:cubicBezTo>
                  <a:cubicBezTo>
                    <a:pt x="23" y="211"/>
                    <a:pt x="18" y="222"/>
                    <a:pt x="18" y="235"/>
                  </a:cubicBezTo>
                  <a:cubicBezTo>
                    <a:pt x="18" y="248"/>
                    <a:pt x="30" y="259"/>
                    <a:pt x="36" y="259"/>
                  </a:cubicBezTo>
                  <a:close/>
                  <a:moveTo>
                    <a:pt x="125" y="116"/>
                  </a:moveTo>
                  <a:cubicBezTo>
                    <a:pt x="125" y="100"/>
                    <a:pt x="131" y="87"/>
                    <a:pt x="147" y="87"/>
                  </a:cubicBezTo>
                  <a:cubicBezTo>
                    <a:pt x="163" y="87"/>
                    <a:pt x="169" y="100"/>
                    <a:pt x="169" y="116"/>
                  </a:cubicBezTo>
                  <a:cubicBezTo>
                    <a:pt x="169" y="132"/>
                    <a:pt x="154" y="145"/>
                    <a:pt x="147" y="145"/>
                  </a:cubicBezTo>
                  <a:cubicBezTo>
                    <a:pt x="140" y="145"/>
                    <a:pt x="125" y="132"/>
                    <a:pt x="125" y="116"/>
                  </a:cubicBezTo>
                  <a:close/>
                  <a:moveTo>
                    <a:pt x="148" y="156"/>
                  </a:moveTo>
                  <a:cubicBezTo>
                    <a:pt x="150" y="176"/>
                    <a:pt x="150" y="176"/>
                    <a:pt x="150" y="176"/>
                  </a:cubicBezTo>
                  <a:cubicBezTo>
                    <a:pt x="153" y="168"/>
                    <a:pt x="155" y="159"/>
                    <a:pt x="159" y="151"/>
                  </a:cubicBezTo>
                  <a:cubicBezTo>
                    <a:pt x="159" y="150"/>
                    <a:pt x="159" y="150"/>
                    <a:pt x="162" y="145"/>
                  </a:cubicBezTo>
                  <a:cubicBezTo>
                    <a:pt x="174" y="149"/>
                    <a:pt x="190" y="151"/>
                    <a:pt x="190" y="164"/>
                  </a:cubicBezTo>
                  <a:cubicBezTo>
                    <a:pt x="190" y="176"/>
                    <a:pt x="190" y="176"/>
                    <a:pt x="190" y="176"/>
                  </a:cubicBezTo>
                  <a:cubicBezTo>
                    <a:pt x="190" y="194"/>
                    <a:pt x="190" y="194"/>
                    <a:pt x="183" y="194"/>
                  </a:cubicBezTo>
                  <a:cubicBezTo>
                    <a:pt x="110" y="194"/>
                    <a:pt x="110" y="194"/>
                    <a:pt x="110" y="194"/>
                  </a:cubicBezTo>
                  <a:cubicBezTo>
                    <a:pt x="104" y="194"/>
                    <a:pt x="104" y="194"/>
                    <a:pt x="104" y="176"/>
                  </a:cubicBezTo>
                  <a:cubicBezTo>
                    <a:pt x="104" y="164"/>
                    <a:pt x="104" y="164"/>
                    <a:pt x="104" y="164"/>
                  </a:cubicBezTo>
                  <a:cubicBezTo>
                    <a:pt x="104" y="151"/>
                    <a:pt x="118" y="149"/>
                    <a:pt x="131" y="145"/>
                  </a:cubicBezTo>
                  <a:cubicBezTo>
                    <a:pt x="134" y="150"/>
                    <a:pt x="134" y="150"/>
                    <a:pt x="135" y="151"/>
                  </a:cubicBezTo>
                  <a:cubicBezTo>
                    <a:pt x="138" y="159"/>
                    <a:pt x="141" y="168"/>
                    <a:pt x="143" y="176"/>
                  </a:cubicBezTo>
                  <a:cubicBezTo>
                    <a:pt x="145" y="156"/>
                    <a:pt x="145" y="156"/>
                    <a:pt x="145" y="156"/>
                  </a:cubicBezTo>
                  <a:cubicBezTo>
                    <a:pt x="145" y="155"/>
                    <a:pt x="145" y="155"/>
                    <a:pt x="145" y="155"/>
                  </a:cubicBezTo>
                  <a:cubicBezTo>
                    <a:pt x="141" y="149"/>
                    <a:pt x="141" y="149"/>
                    <a:pt x="141" y="149"/>
                  </a:cubicBezTo>
                  <a:cubicBezTo>
                    <a:pt x="144" y="150"/>
                    <a:pt x="144" y="150"/>
                    <a:pt x="144" y="150"/>
                  </a:cubicBezTo>
                  <a:cubicBezTo>
                    <a:pt x="145" y="150"/>
                    <a:pt x="145" y="150"/>
                    <a:pt x="146" y="150"/>
                  </a:cubicBezTo>
                  <a:cubicBezTo>
                    <a:pt x="146" y="150"/>
                    <a:pt x="146" y="150"/>
                    <a:pt x="147" y="150"/>
                  </a:cubicBezTo>
                  <a:cubicBezTo>
                    <a:pt x="147" y="150"/>
                    <a:pt x="147" y="150"/>
                    <a:pt x="147" y="150"/>
                  </a:cubicBezTo>
                  <a:cubicBezTo>
                    <a:pt x="149" y="150"/>
                    <a:pt x="149" y="150"/>
                    <a:pt x="149" y="150"/>
                  </a:cubicBezTo>
                  <a:cubicBezTo>
                    <a:pt x="152" y="149"/>
                    <a:pt x="152" y="149"/>
                    <a:pt x="152" y="149"/>
                  </a:cubicBezTo>
                  <a:cubicBezTo>
                    <a:pt x="149" y="155"/>
                    <a:pt x="149" y="155"/>
                    <a:pt x="149" y="155"/>
                  </a:cubicBezTo>
                  <a:lnTo>
                    <a:pt x="148" y="156"/>
                  </a:lnTo>
                  <a:close/>
                </a:path>
              </a:pathLst>
            </a:custGeom>
            <a:solidFill>
              <a:schemeClr val="tx1"/>
            </a:solidFill>
            <a:ln>
              <a:noFill/>
            </a:ln>
          </p:spPr>
          <p:txBody>
            <a:bodyPr vert="horz" wrap="square" lIns="61729" tIns="30865" rIns="61729" bIns="30865" numCol="1" anchor="t" anchorCtr="0" compatLnSpc="1">
              <a:prstTxWarp prst="textNoShape">
                <a:avLst/>
              </a:prstTxWarp>
            </a:bodyPr>
            <a:lstStyle/>
            <a:p>
              <a:pPr defTabSz="685775"/>
              <a:endParaRPr lang="en-US" sz="1200">
                <a:solidFill>
                  <a:srgbClr val="000000"/>
                </a:solidFill>
                <a:latin typeface="Segoe UI"/>
              </a:endParaRPr>
            </a:p>
          </p:txBody>
        </p:sp>
      </p:grpSp>
      <p:grpSp>
        <p:nvGrpSpPr>
          <p:cNvPr id="14" name="Group 13" descr="Usage Graphic">
            <a:extLst>
              <a:ext uri="{FF2B5EF4-FFF2-40B4-BE49-F238E27FC236}">
                <a16:creationId xmlns:a16="http://schemas.microsoft.com/office/drawing/2014/main" id="{E7282656-D8E6-424B-A5B8-2FF25BB705ED}"/>
              </a:ext>
            </a:extLst>
          </p:cNvPr>
          <p:cNvGrpSpPr/>
          <p:nvPr/>
        </p:nvGrpSpPr>
        <p:grpSpPr>
          <a:xfrm>
            <a:off x="3863312" y="1038884"/>
            <a:ext cx="863522" cy="1175274"/>
            <a:chOff x="5048777" y="1462828"/>
            <a:chExt cx="1151362" cy="1567032"/>
          </a:xfrm>
        </p:grpSpPr>
        <p:sp>
          <p:nvSpPr>
            <p:cNvPr id="15" name="Oval 14">
              <a:extLst>
                <a:ext uri="{FF2B5EF4-FFF2-40B4-BE49-F238E27FC236}">
                  <a16:creationId xmlns:a16="http://schemas.microsoft.com/office/drawing/2014/main" id="{6E7B4AA4-266D-47A8-8533-163130691A4C}"/>
                </a:ext>
              </a:extLst>
            </p:cNvPr>
            <p:cNvSpPr/>
            <p:nvPr/>
          </p:nvSpPr>
          <p:spPr bwMode="auto">
            <a:xfrm>
              <a:off x="5048777" y="1462828"/>
              <a:ext cx="1151362" cy="1151363"/>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34444" tIns="107556" rIns="134444" bIns="107556" numCol="1" spcCol="0" rtlCol="0" fromWordArt="0" anchor="ctr" anchorCtr="0" forceAA="0" compatLnSpc="1">
              <a:prstTxWarp prst="textNoShape">
                <a:avLst/>
              </a:prstTxWarp>
              <a:noAutofit/>
            </a:bodyPr>
            <a:lstStyle/>
            <a:p>
              <a:pPr defTabSz="685445" fontAlgn="base">
                <a:spcBef>
                  <a:spcPct val="0"/>
                </a:spcBef>
                <a:spcAft>
                  <a:spcPct val="0"/>
                </a:spcAft>
                <a:defRPr/>
              </a:pPr>
              <a:endParaRPr lang="en-US" sz="1471" kern="0" err="1">
                <a:gradFill>
                  <a:gsLst>
                    <a:gs pos="0">
                      <a:srgbClr val="FFFFFF"/>
                    </a:gs>
                    <a:gs pos="100000">
                      <a:srgbClr val="FFFFFF"/>
                    </a:gs>
                  </a:gsLst>
                  <a:lin ang="5400000" scaled="0"/>
                </a:gradFill>
                <a:latin typeface="Segoe UI"/>
                <a:cs typeface="Segoe UI" pitchFamily="34" charset="0"/>
              </a:endParaRPr>
            </a:p>
          </p:txBody>
        </p:sp>
        <p:sp>
          <p:nvSpPr>
            <p:cNvPr id="16" name="Power BI">
              <a:extLst>
                <a:ext uri="{FF2B5EF4-FFF2-40B4-BE49-F238E27FC236}">
                  <a16:creationId xmlns:a16="http://schemas.microsoft.com/office/drawing/2014/main" id="{C4F0918F-B77A-45BB-B4E2-F73D1AAE149E}"/>
                </a:ext>
              </a:extLst>
            </p:cNvPr>
            <p:cNvSpPr txBox="1"/>
            <p:nvPr/>
          </p:nvSpPr>
          <p:spPr>
            <a:xfrm>
              <a:off x="5048777" y="2722084"/>
              <a:ext cx="1151362" cy="307776"/>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1500">
                  <a:solidFill>
                    <a:srgbClr val="1A1A1A"/>
                  </a:solidFill>
                </a:rPr>
                <a:t>Usage</a:t>
              </a:r>
            </a:p>
          </p:txBody>
        </p:sp>
        <p:sp>
          <p:nvSpPr>
            <p:cNvPr id="17" name="Freeform 20">
              <a:extLst>
                <a:ext uri="{FF2B5EF4-FFF2-40B4-BE49-F238E27FC236}">
                  <a16:creationId xmlns:a16="http://schemas.microsoft.com/office/drawing/2014/main" id="{4CC728E6-319C-4939-9ADC-F45C9785A0CC}"/>
                </a:ext>
              </a:extLst>
            </p:cNvPr>
            <p:cNvSpPr>
              <a:spLocks noEditPoints="1"/>
            </p:cNvSpPr>
            <p:nvPr/>
          </p:nvSpPr>
          <p:spPr bwMode="black">
            <a:xfrm>
              <a:off x="5350086" y="1730137"/>
              <a:ext cx="574852" cy="471887"/>
            </a:xfrm>
            <a:custGeom>
              <a:avLst/>
              <a:gdLst>
                <a:gd name="T0" fmla="*/ 243 w 708"/>
                <a:gd name="T1" fmla="*/ 484 h 614"/>
                <a:gd name="T2" fmla="*/ 243 w 708"/>
                <a:gd name="T3" fmla="*/ 614 h 614"/>
                <a:gd name="T4" fmla="*/ 0 w 708"/>
                <a:gd name="T5" fmla="*/ 614 h 614"/>
                <a:gd name="T6" fmla="*/ 104 w 708"/>
                <a:gd name="T7" fmla="*/ 437 h 614"/>
                <a:gd name="T8" fmla="*/ 174 w 708"/>
                <a:gd name="T9" fmla="*/ 437 h 614"/>
                <a:gd name="T10" fmla="*/ 134 w 708"/>
                <a:gd name="T11" fmla="*/ 484 h 614"/>
                <a:gd name="T12" fmla="*/ 243 w 708"/>
                <a:gd name="T13" fmla="*/ 484 h 614"/>
                <a:gd name="T14" fmla="*/ 574 w 708"/>
                <a:gd name="T15" fmla="*/ 484 h 614"/>
                <a:gd name="T16" fmla="*/ 465 w 708"/>
                <a:gd name="T17" fmla="*/ 484 h 614"/>
                <a:gd name="T18" fmla="*/ 465 w 708"/>
                <a:gd name="T19" fmla="*/ 614 h 614"/>
                <a:gd name="T20" fmla="*/ 465 w 708"/>
                <a:gd name="T21" fmla="*/ 614 h 614"/>
                <a:gd name="T22" fmla="*/ 708 w 708"/>
                <a:gd name="T23" fmla="*/ 614 h 614"/>
                <a:gd name="T24" fmla="*/ 604 w 708"/>
                <a:gd name="T25" fmla="*/ 437 h 614"/>
                <a:gd name="T26" fmla="*/ 533 w 708"/>
                <a:gd name="T27" fmla="*/ 437 h 614"/>
                <a:gd name="T28" fmla="*/ 574 w 708"/>
                <a:gd name="T29" fmla="*/ 484 h 614"/>
                <a:gd name="T30" fmla="*/ 354 w 708"/>
                <a:gd name="T31" fmla="*/ 229 h 614"/>
                <a:gd name="T32" fmla="*/ 507 w 708"/>
                <a:gd name="T33" fmla="*/ 408 h 614"/>
                <a:gd name="T34" fmla="*/ 590 w 708"/>
                <a:gd name="T35" fmla="*/ 408 h 614"/>
                <a:gd name="T36" fmla="*/ 486 w 708"/>
                <a:gd name="T37" fmla="*/ 229 h 614"/>
                <a:gd name="T38" fmla="*/ 222 w 708"/>
                <a:gd name="T39" fmla="*/ 229 h 614"/>
                <a:gd name="T40" fmla="*/ 118 w 708"/>
                <a:gd name="T41" fmla="*/ 408 h 614"/>
                <a:gd name="T42" fmla="*/ 200 w 708"/>
                <a:gd name="T43" fmla="*/ 408 h 614"/>
                <a:gd name="T44" fmla="*/ 354 w 708"/>
                <a:gd name="T45" fmla="*/ 229 h 614"/>
                <a:gd name="T46" fmla="*/ 354 w 708"/>
                <a:gd name="T47" fmla="*/ 0 h 614"/>
                <a:gd name="T48" fmla="*/ 238 w 708"/>
                <a:gd name="T49" fmla="*/ 200 h 614"/>
                <a:gd name="T50" fmla="*/ 470 w 708"/>
                <a:gd name="T51" fmla="*/ 200 h 614"/>
                <a:gd name="T52" fmla="*/ 354 w 708"/>
                <a:gd name="T53" fmla="*/ 0 h 614"/>
                <a:gd name="T54" fmla="*/ 354 w 708"/>
                <a:gd name="T55" fmla="*/ 274 h 614"/>
                <a:gd name="T56" fmla="*/ 196 w 708"/>
                <a:gd name="T57" fmla="*/ 463 h 614"/>
                <a:gd name="T58" fmla="*/ 278 w 708"/>
                <a:gd name="T59" fmla="*/ 463 h 614"/>
                <a:gd name="T60" fmla="*/ 278 w 708"/>
                <a:gd name="T61" fmla="*/ 614 h 614"/>
                <a:gd name="T62" fmla="*/ 430 w 708"/>
                <a:gd name="T63" fmla="*/ 614 h 614"/>
                <a:gd name="T64" fmla="*/ 430 w 708"/>
                <a:gd name="T65" fmla="*/ 463 h 614"/>
                <a:gd name="T66" fmla="*/ 515 w 708"/>
                <a:gd name="T67" fmla="*/ 463 h 614"/>
                <a:gd name="T68" fmla="*/ 354 w 708"/>
                <a:gd name="T69" fmla="*/ 274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614">
                  <a:moveTo>
                    <a:pt x="243" y="484"/>
                  </a:moveTo>
                  <a:lnTo>
                    <a:pt x="243" y="614"/>
                  </a:lnTo>
                  <a:lnTo>
                    <a:pt x="0" y="614"/>
                  </a:lnTo>
                  <a:lnTo>
                    <a:pt x="104" y="437"/>
                  </a:lnTo>
                  <a:lnTo>
                    <a:pt x="174" y="437"/>
                  </a:lnTo>
                  <a:lnTo>
                    <a:pt x="134" y="484"/>
                  </a:lnTo>
                  <a:lnTo>
                    <a:pt x="243" y="484"/>
                  </a:lnTo>
                  <a:close/>
                  <a:moveTo>
                    <a:pt x="574" y="484"/>
                  </a:moveTo>
                  <a:lnTo>
                    <a:pt x="465" y="484"/>
                  </a:lnTo>
                  <a:lnTo>
                    <a:pt x="465" y="614"/>
                  </a:lnTo>
                  <a:lnTo>
                    <a:pt x="465" y="614"/>
                  </a:lnTo>
                  <a:lnTo>
                    <a:pt x="708" y="614"/>
                  </a:lnTo>
                  <a:lnTo>
                    <a:pt x="604" y="437"/>
                  </a:lnTo>
                  <a:lnTo>
                    <a:pt x="533" y="437"/>
                  </a:lnTo>
                  <a:lnTo>
                    <a:pt x="574" y="484"/>
                  </a:lnTo>
                  <a:close/>
                  <a:moveTo>
                    <a:pt x="354" y="229"/>
                  </a:moveTo>
                  <a:lnTo>
                    <a:pt x="507" y="408"/>
                  </a:lnTo>
                  <a:lnTo>
                    <a:pt x="590" y="408"/>
                  </a:lnTo>
                  <a:lnTo>
                    <a:pt x="486" y="229"/>
                  </a:lnTo>
                  <a:lnTo>
                    <a:pt x="222" y="229"/>
                  </a:lnTo>
                  <a:lnTo>
                    <a:pt x="118" y="408"/>
                  </a:lnTo>
                  <a:lnTo>
                    <a:pt x="200" y="408"/>
                  </a:lnTo>
                  <a:lnTo>
                    <a:pt x="354" y="229"/>
                  </a:lnTo>
                  <a:close/>
                  <a:moveTo>
                    <a:pt x="354" y="0"/>
                  </a:moveTo>
                  <a:lnTo>
                    <a:pt x="238" y="200"/>
                  </a:lnTo>
                  <a:lnTo>
                    <a:pt x="470" y="200"/>
                  </a:lnTo>
                  <a:lnTo>
                    <a:pt x="354" y="0"/>
                  </a:lnTo>
                  <a:close/>
                  <a:moveTo>
                    <a:pt x="354" y="274"/>
                  </a:moveTo>
                  <a:lnTo>
                    <a:pt x="196" y="463"/>
                  </a:lnTo>
                  <a:lnTo>
                    <a:pt x="278" y="463"/>
                  </a:lnTo>
                  <a:lnTo>
                    <a:pt x="278" y="614"/>
                  </a:lnTo>
                  <a:lnTo>
                    <a:pt x="430" y="614"/>
                  </a:lnTo>
                  <a:lnTo>
                    <a:pt x="430" y="463"/>
                  </a:lnTo>
                  <a:lnTo>
                    <a:pt x="515" y="463"/>
                  </a:lnTo>
                  <a:lnTo>
                    <a:pt x="354" y="274"/>
                  </a:lnTo>
                  <a:close/>
                </a:path>
              </a:pathLst>
            </a:custGeom>
            <a:solidFill>
              <a:schemeClr val="tx1"/>
            </a:solidFill>
            <a:ln>
              <a:noFill/>
            </a:ln>
          </p:spPr>
          <p:txBody>
            <a:bodyPr vert="horz" wrap="square" lIns="61729" tIns="30865" rIns="61729" bIns="30865" numCol="1" anchor="t" anchorCtr="0" compatLnSpc="1">
              <a:prstTxWarp prst="textNoShape">
                <a:avLst/>
              </a:prstTxWarp>
            </a:bodyPr>
            <a:lstStyle/>
            <a:p>
              <a:pPr defTabSz="685775"/>
              <a:endParaRPr lang="en-US" sz="1200">
                <a:solidFill>
                  <a:srgbClr val="000000"/>
                </a:solidFill>
                <a:latin typeface="Segoe UI"/>
              </a:endParaRPr>
            </a:p>
          </p:txBody>
        </p:sp>
      </p:grpSp>
      <p:grpSp>
        <p:nvGrpSpPr>
          <p:cNvPr id="18" name="Group 17" descr="Health Graphic">
            <a:extLst>
              <a:ext uri="{FF2B5EF4-FFF2-40B4-BE49-F238E27FC236}">
                <a16:creationId xmlns:a16="http://schemas.microsoft.com/office/drawing/2014/main" id="{75A5440D-AE83-42E2-A5A8-625DEDC4C882}"/>
              </a:ext>
            </a:extLst>
          </p:cNvPr>
          <p:cNvGrpSpPr/>
          <p:nvPr/>
        </p:nvGrpSpPr>
        <p:grpSpPr>
          <a:xfrm>
            <a:off x="6304181" y="1048338"/>
            <a:ext cx="1149352" cy="1165820"/>
            <a:chOff x="7480902" y="1462828"/>
            <a:chExt cx="1532469" cy="1554426"/>
          </a:xfrm>
        </p:grpSpPr>
        <p:sp>
          <p:nvSpPr>
            <p:cNvPr id="19" name="Oval 18">
              <a:extLst>
                <a:ext uri="{FF2B5EF4-FFF2-40B4-BE49-F238E27FC236}">
                  <a16:creationId xmlns:a16="http://schemas.microsoft.com/office/drawing/2014/main" id="{B90E490C-069A-493D-96A3-224B82728532}"/>
                </a:ext>
              </a:extLst>
            </p:cNvPr>
            <p:cNvSpPr/>
            <p:nvPr/>
          </p:nvSpPr>
          <p:spPr bwMode="auto">
            <a:xfrm>
              <a:off x="7627136" y="1462828"/>
              <a:ext cx="1151362" cy="1151363"/>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34444" tIns="107556" rIns="134444" bIns="107556" numCol="1" spcCol="0" rtlCol="0" fromWordArt="0" anchor="ctr" anchorCtr="0" forceAA="0" compatLnSpc="1">
              <a:prstTxWarp prst="textNoShape">
                <a:avLst/>
              </a:prstTxWarp>
              <a:noAutofit/>
            </a:bodyPr>
            <a:lstStyle/>
            <a:p>
              <a:pPr defTabSz="685445" fontAlgn="base">
                <a:spcBef>
                  <a:spcPct val="0"/>
                </a:spcBef>
                <a:spcAft>
                  <a:spcPct val="0"/>
                </a:spcAft>
                <a:defRPr/>
              </a:pPr>
              <a:endParaRPr lang="en-US" sz="1471" kern="0" err="1">
                <a:gradFill>
                  <a:gsLst>
                    <a:gs pos="0">
                      <a:srgbClr val="FFFFFF"/>
                    </a:gs>
                    <a:gs pos="100000">
                      <a:srgbClr val="FFFFFF"/>
                    </a:gs>
                  </a:gsLst>
                  <a:lin ang="5400000" scaled="0"/>
                </a:gradFill>
                <a:latin typeface="Segoe UI"/>
                <a:cs typeface="Segoe UI" pitchFamily="34" charset="0"/>
              </a:endParaRPr>
            </a:p>
          </p:txBody>
        </p:sp>
        <p:sp>
          <p:nvSpPr>
            <p:cNvPr id="20" name="Power BI">
              <a:extLst>
                <a:ext uri="{FF2B5EF4-FFF2-40B4-BE49-F238E27FC236}">
                  <a16:creationId xmlns:a16="http://schemas.microsoft.com/office/drawing/2014/main" id="{7C7B9F07-6373-491E-A41D-F36795D97BD9}"/>
                </a:ext>
              </a:extLst>
            </p:cNvPr>
            <p:cNvSpPr txBox="1"/>
            <p:nvPr/>
          </p:nvSpPr>
          <p:spPr>
            <a:xfrm>
              <a:off x="7480902" y="2709478"/>
              <a:ext cx="1532469" cy="307776"/>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1500" dirty="0">
                  <a:solidFill>
                    <a:srgbClr val="1A1A1A"/>
                  </a:solidFill>
                </a:rPr>
                <a:t>Health</a:t>
              </a:r>
            </a:p>
          </p:txBody>
        </p:sp>
        <p:sp>
          <p:nvSpPr>
            <p:cNvPr id="21" name="Freeform 81">
              <a:extLst>
                <a:ext uri="{FF2B5EF4-FFF2-40B4-BE49-F238E27FC236}">
                  <a16:creationId xmlns:a16="http://schemas.microsoft.com/office/drawing/2014/main" id="{99C446F0-25BF-4617-A3A9-6897757FFED7}"/>
                </a:ext>
              </a:extLst>
            </p:cNvPr>
            <p:cNvSpPr>
              <a:spLocks/>
            </p:cNvSpPr>
            <p:nvPr/>
          </p:nvSpPr>
          <p:spPr bwMode="black">
            <a:xfrm>
              <a:off x="7990677" y="1677225"/>
              <a:ext cx="424280" cy="577710"/>
            </a:xfrm>
            <a:custGeom>
              <a:avLst/>
              <a:gdLst>
                <a:gd name="T0" fmla="*/ 230 w 256"/>
                <a:gd name="T1" fmla="*/ 221 h 349"/>
                <a:gd name="T2" fmla="*/ 256 w 256"/>
                <a:gd name="T3" fmla="*/ 202 h 349"/>
                <a:gd name="T4" fmla="*/ 232 w 256"/>
                <a:gd name="T5" fmla="*/ 184 h 349"/>
                <a:gd name="T6" fmla="*/ 239 w 256"/>
                <a:gd name="T7" fmla="*/ 170 h 349"/>
                <a:gd name="T8" fmla="*/ 217 w 256"/>
                <a:gd name="T9" fmla="*/ 152 h 349"/>
                <a:gd name="T10" fmla="*/ 187 w 256"/>
                <a:gd name="T11" fmla="*/ 152 h 349"/>
                <a:gd name="T12" fmla="*/ 187 w 256"/>
                <a:gd name="T13" fmla="*/ 91 h 349"/>
                <a:gd name="T14" fmla="*/ 217 w 256"/>
                <a:gd name="T15" fmla="*/ 45 h 349"/>
                <a:gd name="T16" fmla="*/ 203 w 256"/>
                <a:gd name="T17" fmla="*/ 10 h 349"/>
                <a:gd name="T18" fmla="*/ 166 w 256"/>
                <a:gd name="T19" fmla="*/ 58 h 349"/>
                <a:gd name="T20" fmla="*/ 130 w 256"/>
                <a:gd name="T21" fmla="*/ 10 h 349"/>
                <a:gd name="T22" fmla="*/ 116 w 256"/>
                <a:gd name="T23" fmla="*/ 45 h 349"/>
                <a:gd name="T24" fmla="*/ 146 w 256"/>
                <a:gd name="T25" fmla="*/ 91 h 349"/>
                <a:gd name="T26" fmla="*/ 146 w 256"/>
                <a:gd name="T27" fmla="*/ 121 h 349"/>
                <a:gd name="T28" fmla="*/ 143 w 256"/>
                <a:gd name="T29" fmla="*/ 119 h 349"/>
                <a:gd name="T30" fmla="*/ 99 w 256"/>
                <a:gd name="T31" fmla="*/ 126 h 349"/>
                <a:gd name="T32" fmla="*/ 45 w 256"/>
                <a:gd name="T33" fmla="*/ 162 h 349"/>
                <a:gd name="T34" fmla="*/ 0 w 256"/>
                <a:gd name="T35" fmla="*/ 162 h 349"/>
                <a:gd name="T36" fmla="*/ 0 w 256"/>
                <a:gd name="T37" fmla="*/ 272 h 349"/>
                <a:gd name="T38" fmla="*/ 70 w 256"/>
                <a:gd name="T39" fmla="*/ 277 h 349"/>
                <a:gd name="T40" fmla="*/ 132 w 256"/>
                <a:gd name="T41" fmla="*/ 286 h 349"/>
                <a:gd name="T42" fmla="*/ 127 w 256"/>
                <a:gd name="T43" fmla="*/ 273 h 349"/>
                <a:gd name="T44" fmla="*/ 139 w 256"/>
                <a:gd name="T45" fmla="*/ 255 h 349"/>
                <a:gd name="T46" fmla="*/ 125 w 256"/>
                <a:gd name="T47" fmla="*/ 237 h 349"/>
                <a:gd name="T48" fmla="*/ 140 w 256"/>
                <a:gd name="T49" fmla="*/ 219 h 349"/>
                <a:gd name="T50" fmla="*/ 125 w 256"/>
                <a:gd name="T51" fmla="*/ 201 h 349"/>
                <a:gd name="T52" fmla="*/ 138 w 256"/>
                <a:gd name="T53" fmla="*/ 185 h 349"/>
                <a:gd name="T54" fmla="*/ 125 w 256"/>
                <a:gd name="T55" fmla="*/ 167 h 349"/>
                <a:gd name="T56" fmla="*/ 146 w 256"/>
                <a:gd name="T57" fmla="*/ 148 h 349"/>
                <a:gd name="T58" fmla="*/ 146 w 256"/>
                <a:gd name="T59" fmla="*/ 155 h 349"/>
                <a:gd name="T60" fmla="*/ 137 w 256"/>
                <a:gd name="T61" fmla="*/ 170 h 349"/>
                <a:gd name="T62" fmla="*/ 146 w 256"/>
                <a:gd name="T63" fmla="*/ 185 h 349"/>
                <a:gd name="T64" fmla="*/ 146 w 256"/>
                <a:gd name="T65" fmla="*/ 188 h 349"/>
                <a:gd name="T66" fmla="*/ 137 w 256"/>
                <a:gd name="T67" fmla="*/ 202 h 349"/>
                <a:gd name="T68" fmla="*/ 146 w 256"/>
                <a:gd name="T69" fmla="*/ 216 h 349"/>
                <a:gd name="T70" fmla="*/ 146 w 256"/>
                <a:gd name="T71" fmla="*/ 224 h 349"/>
                <a:gd name="T72" fmla="*/ 137 w 256"/>
                <a:gd name="T73" fmla="*/ 239 h 349"/>
                <a:gd name="T74" fmla="*/ 146 w 256"/>
                <a:gd name="T75" fmla="*/ 254 h 349"/>
                <a:gd name="T76" fmla="*/ 146 w 256"/>
                <a:gd name="T77" fmla="*/ 261 h 349"/>
                <a:gd name="T78" fmla="*/ 139 w 256"/>
                <a:gd name="T79" fmla="*/ 276 h 349"/>
                <a:gd name="T80" fmla="*/ 146 w 256"/>
                <a:gd name="T81" fmla="*/ 291 h 349"/>
                <a:gd name="T82" fmla="*/ 146 w 256"/>
                <a:gd name="T83" fmla="*/ 324 h 349"/>
                <a:gd name="T84" fmla="*/ 167 w 256"/>
                <a:gd name="T85" fmla="*/ 349 h 349"/>
                <a:gd name="T86" fmla="*/ 187 w 256"/>
                <a:gd name="T87" fmla="*/ 324 h 349"/>
                <a:gd name="T88" fmla="*/ 187 w 256"/>
                <a:gd name="T89" fmla="*/ 294 h 349"/>
                <a:gd name="T90" fmla="*/ 207 w 256"/>
                <a:gd name="T91" fmla="*/ 294 h 349"/>
                <a:gd name="T92" fmla="*/ 226 w 256"/>
                <a:gd name="T93" fmla="*/ 276 h 349"/>
                <a:gd name="T94" fmla="*/ 207 w 256"/>
                <a:gd name="T95" fmla="*/ 257 h 349"/>
                <a:gd name="T96" fmla="*/ 187 w 256"/>
                <a:gd name="T97" fmla="*/ 257 h 349"/>
                <a:gd name="T98" fmla="*/ 187 w 256"/>
                <a:gd name="T99" fmla="*/ 257 h 349"/>
                <a:gd name="T100" fmla="*/ 217 w 256"/>
                <a:gd name="T101" fmla="*/ 257 h 349"/>
                <a:gd name="T102" fmla="*/ 239 w 256"/>
                <a:gd name="T103" fmla="*/ 239 h 349"/>
                <a:gd name="T104" fmla="*/ 217 w 256"/>
                <a:gd name="T105" fmla="*/ 221 h 349"/>
                <a:gd name="T106" fmla="*/ 187 w 256"/>
                <a:gd name="T107" fmla="*/ 221 h 349"/>
                <a:gd name="T108" fmla="*/ 187 w 256"/>
                <a:gd name="T109" fmla="*/ 221 h 349"/>
                <a:gd name="T110" fmla="*/ 230 w 256"/>
                <a:gd name="T111" fmla="*/ 221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49">
                  <a:moveTo>
                    <a:pt x="230" y="221"/>
                  </a:moveTo>
                  <a:cubicBezTo>
                    <a:pt x="245" y="221"/>
                    <a:pt x="256" y="212"/>
                    <a:pt x="256" y="202"/>
                  </a:cubicBezTo>
                  <a:cubicBezTo>
                    <a:pt x="256" y="192"/>
                    <a:pt x="245" y="184"/>
                    <a:pt x="232" y="184"/>
                  </a:cubicBezTo>
                  <a:cubicBezTo>
                    <a:pt x="236" y="180"/>
                    <a:pt x="239" y="175"/>
                    <a:pt x="239" y="170"/>
                  </a:cubicBezTo>
                  <a:cubicBezTo>
                    <a:pt x="239" y="160"/>
                    <a:pt x="229" y="152"/>
                    <a:pt x="217" y="152"/>
                  </a:cubicBezTo>
                  <a:cubicBezTo>
                    <a:pt x="187" y="152"/>
                    <a:pt x="187" y="152"/>
                    <a:pt x="187" y="152"/>
                  </a:cubicBezTo>
                  <a:cubicBezTo>
                    <a:pt x="187" y="91"/>
                    <a:pt x="187" y="91"/>
                    <a:pt x="187" y="91"/>
                  </a:cubicBezTo>
                  <a:cubicBezTo>
                    <a:pt x="205" y="83"/>
                    <a:pt x="217" y="66"/>
                    <a:pt x="217" y="45"/>
                  </a:cubicBezTo>
                  <a:cubicBezTo>
                    <a:pt x="217" y="31"/>
                    <a:pt x="203" y="0"/>
                    <a:pt x="203" y="10"/>
                  </a:cubicBezTo>
                  <a:cubicBezTo>
                    <a:pt x="204" y="24"/>
                    <a:pt x="195" y="58"/>
                    <a:pt x="166" y="58"/>
                  </a:cubicBezTo>
                  <a:cubicBezTo>
                    <a:pt x="140" y="58"/>
                    <a:pt x="129" y="30"/>
                    <a:pt x="130" y="10"/>
                  </a:cubicBezTo>
                  <a:cubicBezTo>
                    <a:pt x="130" y="3"/>
                    <a:pt x="116" y="32"/>
                    <a:pt x="116" y="45"/>
                  </a:cubicBezTo>
                  <a:cubicBezTo>
                    <a:pt x="116" y="66"/>
                    <a:pt x="129" y="84"/>
                    <a:pt x="146" y="91"/>
                  </a:cubicBezTo>
                  <a:cubicBezTo>
                    <a:pt x="146" y="121"/>
                    <a:pt x="146" y="121"/>
                    <a:pt x="146" y="121"/>
                  </a:cubicBezTo>
                  <a:cubicBezTo>
                    <a:pt x="143" y="119"/>
                    <a:pt x="143" y="119"/>
                    <a:pt x="143" y="119"/>
                  </a:cubicBezTo>
                  <a:cubicBezTo>
                    <a:pt x="143" y="119"/>
                    <a:pt x="110" y="122"/>
                    <a:pt x="99" y="126"/>
                  </a:cubicBezTo>
                  <a:cubicBezTo>
                    <a:pt x="87" y="131"/>
                    <a:pt x="63" y="162"/>
                    <a:pt x="45" y="162"/>
                  </a:cubicBezTo>
                  <a:cubicBezTo>
                    <a:pt x="26" y="162"/>
                    <a:pt x="0" y="162"/>
                    <a:pt x="0" y="162"/>
                  </a:cubicBezTo>
                  <a:cubicBezTo>
                    <a:pt x="0" y="272"/>
                    <a:pt x="0" y="272"/>
                    <a:pt x="0" y="272"/>
                  </a:cubicBezTo>
                  <a:cubicBezTo>
                    <a:pt x="0" y="272"/>
                    <a:pt x="47" y="272"/>
                    <a:pt x="70" y="277"/>
                  </a:cubicBezTo>
                  <a:cubicBezTo>
                    <a:pt x="86" y="280"/>
                    <a:pt x="110" y="284"/>
                    <a:pt x="132" y="286"/>
                  </a:cubicBezTo>
                  <a:cubicBezTo>
                    <a:pt x="129" y="283"/>
                    <a:pt x="127" y="278"/>
                    <a:pt x="127" y="273"/>
                  </a:cubicBezTo>
                  <a:cubicBezTo>
                    <a:pt x="127" y="265"/>
                    <a:pt x="132" y="258"/>
                    <a:pt x="139" y="255"/>
                  </a:cubicBezTo>
                  <a:cubicBezTo>
                    <a:pt x="131" y="252"/>
                    <a:pt x="125" y="245"/>
                    <a:pt x="125" y="237"/>
                  </a:cubicBezTo>
                  <a:cubicBezTo>
                    <a:pt x="125" y="229"/>
                    <a:pt x="131" y="222"/>
                    <a:pt x="140" y="219"/>
                  </a:cubicBezTo>
                  <a:cubicBezTo>
                    <a:pt x="131" y="216"/>
                    <a:pt x="125" y="209"/>
                    <a:pt x="125" y="201"/>
                  </a:cubicBezTo>
                  <a:cubicBezTo>
                    <a:pt x="125" y="194"/>
                    <a:pt x="130" y="188"/>
                    <a:pt x="138" y="185"/>
                  </a:cubicBezTo>
                  <a:cubicBezTo>
                    <a:pt x="130" y="182"/>
                    <a:pt x="125" y="175"/>
                    <a:pt x="125" y="167"/>
                  </a:cubicBezTo>
                  <a:cubicBezTo>
                    <a:pt x="125" y="157"/>
                    <a:pt x="135" y="148"/>
                    <a:pt x="146" y="148"/>
                  </a:cubicBezTo>
                  <a:cubicBezTo>
                    <a:pt x="146" y="155"/>
                    <a:pt x="146" y="155"/>
                    <a:pt x="146" y="155"/>
                  </a:cubicBezTo>
                  <a:cubicBezTo>
                    <a:pt x="141" y="158"/>
                    <a:pt x="137" y="164"/>
                    <a:pt x="137" y="170"/>
                  </a:cubicBezTo>
                  <a:cubicBezTo>
                    <a:pt x="137" y="176"/>
                    <a:pt x="141" y="182"/>
                    <a:pt x="146" y="185"/>
                  </a:cubicBezTo>
                  <a:cubicBezTo>
                    <a:pt x="146" y="188"/>
                    <a:pt x="146" y="188"/>
                    <a:pt x="146" y="188"/>
                  </a:cubicBezTo>
                  <a:cubicBezTo>
                    <a:pt x="141" y="191"/>
                    <a:pt x="137" y="196"/>
                    <a:pt x="137" y="202"/>
                  </a:cubicBezTo>
                  <a:cubicBezTo>
                    <a:pt x="137" y="208"/>
                    <a:pt x="141" y="213"/>
                    <a:pt x="146" y="216"/>
                  </a:cubicBezTo>
                  <a:cubicBezTo>
                    <a:pt x="146" y="224"/>
                    <a:pt x="146" y="224"/>
                    <a:pt x="146" y="224"/>
                  </a:cubicBezTo>
                  <a:cubicBezTo>
                    <a:pt x="141" y="227"/>
                    <a:pt x="137" y="233"/>
                    <a:pt x="137" y="239"/>
                  </a:cubicBezTo>
                  <a:cubicBezTo>
                    <a:pt x="137" y="245"/>
                    <a:pt x="141" y="251"/>
                    <a:pt x="146" y="254"/>
                  </a:cubicBezTo>
                  <a:cubicBezTo>
                    <a:pt x="146" y="261"/>
                    <a:pt x="146" y="261"/>
                    <a:pt x="146" y="261"/>
                  </a:cubicBezTo>
                  <a:cubicBezTo>
                    <a:pt x="142" y="264"/>
                    <a:pt x="139" y="270"/>
                    <a:pt x="139" y="276"/>
                  </a:cubicBezTo>
                  <a:cubicBezTo>
                    <a:pt x="139" y="282"/>
                    <a:pt x="142" y="287"/>
                    <a:pt x="146" y="291"/>
                  </a:cubicBezTo>
                  <a:cubicBezTo>
                    <a:pt x="146" y="324"/>
                    <a:pt x="146" y="324"/>
                    <a:pt x="146" y="324"/>
                  </a:cubicBezTo>
                  <a:cubicBezTo>
                    <a:pt x="146" y="338"/>
                    <a:pt x="156" y="349"/>
                    <a:pt x="167" y="349"/>
                  </a:cubicBezTo>
                  <a:cubicBezTo>
                    <a:pt x="178" y="349"/>
                    <a:pt x="187" y="338"/>
                    <a:pt x="187" y="324"/>
                  </a:cubicBezTo>
                  <a:cubicBezTo>
                    <a:pt x="187" y="294"/>
                    <a:pt x="187" y="294"/>
                    <a:pt x="187" y="294"/>
                  </a:cubicBezTo>
                  <a:cubicBezTo>
                    <a:pt x="207" y="294"/>
                    <a:pt x="207" y="294"/>
                    <a:pt x="207" y="294"/>
                  </a:cubicBezTo>
                  <a:cubicBezTo>
                    <a:pt x="217" y="294"/>
                    <a:pt x="226" y="286"/>
                    <a:pt x="226" y="276"/>
                  </a:cubicBezTo>
                  <a:cubicBezTo>
                    <a:pt x="226" y="266"/>
                    <a:pt x="217" y="257"/>
                    <a:pt x="207" y="257"/>
                  </a:cubicBezTo>
                  <a:cubicBezTo>
                    <a:pt x="187" y="257"/>
                    <a:pt x="187" y="257"/>
                    <a:pt x="187" y="257"/>
                  </a:cubicBezTo>
                  <a:cubicBezTo>
                    <a:pt x="187" y="257"/>
                    <a:pt x="187" y="257"/>
                    <a:pt x="187" y="257"/>
                  </a:cubicBezTo>
                  <a:cubicBezTo>
                    <a:pt x="217" y="257"/>
                    <a:pt x="217" y="257"/>
                    <a:pt x="217" y="257"/>
                  </a:cubicBezTo>
                  <a:cubicBezTo>
                    <a:pt x="229" y="257"/>
                    <a:pt x="239" y="249"/>
                    <a:pt x="239" y="239"/>
                  </a:cubicBezTo>
                  <a:cubicBezTo>
                    <a:pt x="239" y="229"/>
                    <a:pt x="229" y="221"/>
                    <a:pt x="217" y="221"/>
                  </a:cubicBezTo>
                  <a:cubicBezTo>
                    <a:pt x="187" y="221"/>
                    <a:pt x="187" y="221"/>
                    <a:pt x="187" y="221"/>
                  </a:cubicBezTo>
                  <a:cubicBezTo>
                    <a:pt x="187" y="221"/>
                    <a:pt x="187" y="221"/>
                    <a:pt x="187" y="221"/>
                  </a:cubicBezTo>
                  <a:lnTo>
                    <a:pt x="230" y="221"/>
                  </a:lnTo>
                  <a:close/>
                </a:path>
              </a:pathLst>
            </a:custGeom>
            <a:solidFill>
              <a:schemeClr val="tx1"/>
            </a:solidFill>
            <a:ln>
              <a:noFill/>
            </a:ln>
          </p:spPr>
          <p:txBody>
            <a:bodyPr vert="horz" wrap="square" lIns="61729" tIns="30865" rIns="61729" bIns="30865" numCol="1" anchor="t" anchorCtr="0" compatLnSpc="1">
              <a:prstTxWarp prst="textNoShape">
                <a:avLst/>
              </a:prstTxWarp>
            </a:bodyPr>
            <a:lstStyle/>
            <a:p>
              <a:pPr defTabSz="685775"/>
              <a:endParaRPr lang="en-US" sz="1200">
                <a:solidFill>
                  <a:srgbClr val="000000"/>
                </a:solidFill>
                <a:latin typeface="Segoe UI"/>
              </a:endParaRPr>
            </a:p>
          </p:txBody>
        </p:sp>
      </p:grpSp>
      <p:sp>
        <p:nvSpPr>
          <p:cNvPr id="22" name="TextBox 21">
            <a:extLst>
              <a:ext uri="{FF2B5EF4-FFF2-40B4-BE49-F238E27FC236}">
                <a16:creationId xmlns:a16="http://schemas.microsoft.com/office/drawing/2014/main" id="{7D33265A-EAC1-4536-920A-4968E9ABCC2F}"/>
              </a:ext>
            </a:extLst>
          </p:cNvPr>
          <p:cNvSpPr txBox="1"/>
          <p:nvPr/>
        </p:nvSpPr>
        <p:spPr>
          <a:xfrm>
            <a:off x="3219062" y="2748946"/>
            <a:ext cx="2152023" cy="923330"/>
          </a:xfrm>
          <a:prstGeom prst="rect">
            <a:avLst/>
          </a:prstGeom>
          <a:noFill/>
        </p:spPr>
        <p:txBody>
          <a:bodyPr wrap="square" lIns="0" tIns="0" rIns="0" bIns="0" rtlCol="0">
            <a:spAutoFit/>
          </a:bodyPr>
          <a:lstStyle/>
          <a:p>
            <a:pPr marL="600075" lvl="1" indent="-257175" defTabSz="685775">
              <a:buFont typeface="Courier New" panose="02070309020205020404" pitchFamily="49" charset="0"/>
              <a:buChar char="o"/>
            </a:pPr>
            <a:r>
              <a:rPr lang="en-US" sz="1200" dirty="0">
                <a:solidFill>
                  <a:srgbClr val="000000"/>
                </a:solidFill>
              </a:rPr>
              <a:t>App usage  </a:t>
            </a:r>
          </a:p>
          <a:p>
            <a:pPr marL="942963" lvl="2" indent="-257175" defTabSz="685775">
              <a:buFont typeface="Courier New" panose="02070309020205020404" pitchFamily="49" charset="0"/>
              <a:buChar char="o"/>
            </a:pPr>
            <a:r>
              <a:rPr lang="en-US" sz="900" dirty="0">
                <a:solidFill>
                  <a:srgbClr val="000000"/>
                </a:solidFill>
              </a:rPr>
              <a:t>App launches across device platform</a:t>
            </a:r>
          </a:p>
          <a:p>
            <a:pPr marL="942963" lvl="2" indent="-257175" defTabSz="685775">
              <a:buFont typeface="Courier New" panose="02070309020205020404" pitchFamily="49" charset="0"/>
              <a:buChar char="o"/>
            </a:pPr>
            <a:r>
              <a:rPr lang="en-US" sz="900" dirty="0">
                <a:solidFill>
                  <a:srgbClr val="000000"/>
                </a:solidFill>
              </a:rPr>
              <a:t>App launches across player version</a:t>
            </a:r>
          </a:p>
          <a:p>
            <a:pPr marL="600075" lvl="1" indent="-257175" defTabSz="685775">
              <a:buFont typeface="Courier New" panose="02070309020205020404" pitchFamily="49" charset="0"/>
              <a:buChar char="o"/>
            </a:pPr>
            <a:endParaRPr lang="en-US" sz="1200" dirty="0">
              <a:solidFill>
                <a:srgbClr val="000000"/>
              </a:solidFill>
            </a:endParaRPr>
          </a:p>
        </p:txBody>
      </p:sp>
      <p:sp>
        <p:nvSpPr>
          <p:cNvPr id="23" name="TextBox 22">
            <a:extLst>
              <a:ext uri="{FF2B5EF4-FFF2-40B4-BE49-F238E27FC236}">
                <a16:creationId xmlns:a16="http://schemas.microsoft.com/office/drawing/2014/main" id="{FC30C557-428A-4522-813B-97731B86AC35}"/>
              </a:ext>
            </a:extLst>
          </p:cNvPr>
          <p:cNvSpPr txBox="1"/>
          <p:nvPr/>
        </p:nvSpPr>
        <p:spPr>
          <a:xfrm>
            <a:off x="5802845" y="2748945"/>
            <a:ext cx="2152023" cy="2077492"/>
          </a:xfrm>
          <a:prstGeom prst="rect">
            <a:avLst/>
          </a:prstGeom>
          <a:noFill/>
        </p:spPr>
        <p:txBody>
          <a:bodyPr wrap="square" lIns="0" tIns="0" rIns="0" bIns="0" rtlCol="0">
            <a:spAutoFit/>
          </a:bodyPr>
          <a:lstStyle/>
          <a:p>
            <a:pPr marL="600075" lvl="1" indent="-257175" defTabSz="685775">
              <a:buFont typeface="Courier New" panose="02070309020205020404" pitchFamily="49" charset="0"/>
              <a:buChar char="o"/>
            </a:pPr>
            <a:r>
              <a:rPr lang="en-US" sz="1200" dirty="0">
                <a:solidFill>
                  <a:srgbClr val="000000"/>
                </a:solidFill>
              </a:rPr>
              <a:t>Service Performance </a:t>
            </a:r>
          </a:p>
          <a:p>
            <a:pPr marL="942963" lvl="2" indent="-257175" defTabSz="685775">
              <a:buFont typeface="Courier New" panose="02070309020205020404" pitchFamily="49" charset="0"/>
              <a:buChar char="o"/>
            </a:pPr>
            <a:r>
              <a:rPr lang="en-US" sz="900" dirty="0">
                <a:solidFill>
                  <a:srgbClr val="000000"/>
                </a:solidFill>
              </a:rPr>
              <a:t>Best performing service</a:t>
            </a:r>
          </a:p>
          <a:p>
            <a:pPr marL="942963" lvl="2" indent="-257175" defTabSz="685775">
              <a:buFont typeface="Courier New" panose="02070309020205020404" pitchFamily="49" charset="0"/>
              <a:buChar char="o"/>
            </a:pPr>
            <a:r>
              <a:rPr lang="en-US" sz="900" dirty="0">
                <a:solidFill>
                  <a:srgbClr val="000000"/>
                </a:solidFill>
              </a:rPr>
              <a:t>Least performing service</a:t>
            </a:r>
          </a:p>
          <a:p>
            <a:pPr marL="942963" lvl="2" indent="-257175" defTabSz="685775">
              <a:buFont typeface="Courier New" panose="02070309020205020404" pitchFamily="49" charset="0"/>
              <a:buChar char="o"/>
            </a:pPr>
            <a:r>
              <a:rPr lang="en-US" sz="900" dirty="0">
                <a:solidFill>
                  <a:srgbClr val="000000"/>
                </a:solidFill>
              </a:rPr>
              <a:t>Service response time</a:t>
            </a:r>
          </a:p>
          <a:p>
            <a:pPr marL="942963" lvl="2" indent="-257175" defTabSz="685775">
              <a:buFont typeface="Courier New" panose="02070309020205020404" pitchFamily="49" charset="0"/>
              <a:buChar char="o"/>
            </a:pPr>
            <a:r>
              <a:rPr lang="en-US" sz="900" dirty="0">
                <a:solidFill>
                  <a:srgbClr val="000000"/>
                </a:solidFill>
              </a:rPr>
              <a:t>And more</a:t>
            </a:r>
          </a:p>
          <a:p>
            <a:pPr marL="942963" lvl="2" indent="-257175" defTabSz="685775">
              <a:buFont typeface="Courier New" panose="02070309020205020404" pitchFamily="49" charset="0"/>
              <a:buChar char="o"/>
            </a:pPr>
            <a:endParaRPr lang="en-US" sz="900" dirty="0">
              <a:solidFill>
                <a:srgbClr val="000000"/>
              </a:solidFill>
            </a:endParaRPr>
          </a:p>
          <a:p>
            <a:pPr marL="600075" lvl="1" indent="-257175" defTabSz="685775">
              <a:buFont typeface="Courier New" panose="02070309020205020404" pitchFamily="49" charset="0"/>
              <a:buChar char="o"/>
            </a:pPr>
            <a:r>
              <a:rPr lang="en-US" sz="1200" dirty="0">
                <a:solidFill>
                  <a:srgbClr val="000000"/>
                </a:solidFill>
              </a:rPr>
              <a:t>Error reporting  </a:t>
            </a:r>
          </a:p>
          <a:p>
            <a:pPr marL="942963" lvl="2" indent="-257175" defTabSz="685775">
              <a:buFont typeface="Courier New" panose="02070309020205020404" pitchFamily="49" charset="0"/>
              <a:buChar char="o"/>
            </a:pPr>
            <a:r>
              <a:rPr lang="en-US" sz="900" dirty="0">
                <a:solidFill>
                  <a:srgbClr val="000000"/>
                </a:solidFill>
              </a:rPr>
              <a:t>Apps by toast error count</a:t>
            </a:r>
          </a:p>
          <a:p>
            <a:pPr marL="942963" lvl="2" indent="-257175" defTabSz="685775">
              <a:buFont typeface="Courier New" panose="02070309020205020404" pitchFamily="49" charset="0"/>
              <a:buChar char="o"/>
            </a:pPr>
            <a:r>
              <a:rPr lang="en-US" sz="900" dirty="0">
                <a:solidFill>
                  <a:srgbClr val="000000"/>
                </a:solidFill>
              </a:rPr>
              <a:t>Toast error trend</a:t>
            </a:r>
          </a:p>
          <a:p>
            <a:pPr marL="942963" lvl="2" indent="-257175" defTabSz="685775">
              <a:buFont typeface="Courier New" panose="02070309020205020404" pitchFamily="49" charset="0"/>
              <a:buChar char="o"/>
            </a:pPr>
            <a:r>
              <a:rPr lang="en-US" sz="900" dirty="0">
                <a:solidFill>
                  <a:srgbClr val="000000"/>
                </a:solidFill>
              </a:rPr>
              <a:t>Error breakdown by http status</a:t>
            </a:r>
          </a:p>
          <a:p>
            <a:pPr marL="942963" lvl="2" indent="-257175" defTabSz="685775">
              <a:buFont typeface="Courier New" panose="02070309020205020404" pitchFamily="49" charset="0"/>
              <a:buChar char="o"/>
            </a:pPr>
            <a:endParaRPr lang="en-US" sz="1200" dirty="0">
              <a:solidFill>
                <a:srgbClr val="000000"/>
              </a:solidFill>
            </a:endParaRPr>
          </a:p>
        </p:txBody>
      </p:sp>
    </p:spTree>
    <p:extLst>
      <p:ext uri="{BB962C8B-B14F-4D97-AF65-F5344CB8AC3E}">
        <p14:creationId xmlns:p14="http://schemas.microsoft.com/office/powerpoint/2010/main" val="99446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CFFA4-C29F-4830-AFD4-24F321D5C2A1}"/>
              </a:ext>
            </a:extLst>
          </p:cNvPr>
          <p:cNvSpPr>
            <a:spLocks noGrp="1"/>
          </p:cNvSpPr>
          <p:nvPr>
            <p:ph type="title"/>
          </p:nvPr>
        </p:nvSpPr>
        <p:spPr>
          <a:xfrm>
            <a:off x="228600" y="-731520"/>
            <a:ext cx="8686800" cy="731520"/>
          </a:xfrm>
        </p:spPr>
        <p:txBody>
          <a:bodyPr vert="horz" wrap="square" lIns="0" tIns="45720" rIns="0" bIns="45720" rtlCol="0" anchor="b">
            <a:noAutofit/>
          </a:bodyPr>
          <a:lstStyle/>
          <a:p>
            <a:r>
              <a:rPr lang="en-US" dirty="0"/>
              <a:t>Power Platform Usage</a:t>
            </a:r>
          </a:p>
        </p:txBody>
      </p:sp>
      <p:pic>
        <p:nvPicPr>
          <p:cNvPr id="14" name="Picture 13" descr="Power Platform Admin Center - Screenshot">
            <a:extLst>
              <a:ext uri="{FF2B5EF4-FFF2-40B4-BE49-F238E27FC236}">
                <a16:creationId xmlns:a16="http://schemas.microsoft.com/office/drawing/2014/main" id="{9E211947-8778-4739-9F77-FF4BE6E9F5D8}"/>
              </a:ext>
            </a:extLst>
          </p:cNvPr>
          <p:cNvPicPr>
            <a:picLocks noChangeAspect="1"/>
          </p:cNvPicPr>
          <p:nvPr/>
        </p:nvPicPr>
        <p:blipFill>
          <a:blip r:embed="rId3"/>
          <a:stretch>
            <a:fillRect/>
          </a:stretch>
        </p:blipFill>
        <p:spPr>
          <a:xfrm>
            <a:off x="555926" y="0"/>
            <a:ext cx="8032148" cy="5143500"/>
          </a:xfrm>
          <a:prstGeom prst="rect">
            <a:avLst/>
          </a:prstGeom>
          <a:ln>
            <a:solidFill>
              <a:schemeClr val="tx1"/>
            </a:solidFill>
          </a:ln>
        </p:spPr>
      </p:pic>
    </p:spTree>
    <p:extLst>
      <p:ext uri="{BB962C8B-B14F-4D97-AF65-F5344CB8AC3E}">
        <p14:creationId xmlns:p14="http://schemas.microsoft.com/office/powerpoint/2010/main" val="307002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6CF07-0638-482F-9B13-20D0043BD82E}"/>
              </a:ext>
            </a:extLst>
          </p:cNvPr>
          <p:cNvSpPr>
            <a:spLocks noGrp="1"/>
          </p:cNvSpPr>
          <p:nvPr>
            <p:ph type="title"/>
          </p:nvPr>
        </p:nvSpPr>
        <p:spPr/>
        <p:txBody>
          <a:bodyPr/>
          <a:lstStyle/>
          <a:p>
            <a:r>
              <a:rPr lang="en-US" dirty="0"/>
              <a:t>Common Data Service Admin Analytics </a:t>
            </a:r>
          </a:p>
        </p:txBody>
      </p:sp>
      <p:grpSp>
        <p:nvGrpSpPr>
          <p:cNvPr id="3" name="Group 2" descr="Adoption Graphic">
            <a:extLst>
              <a:ext uri="{FF2B5EF4-FFF2-40B4-BE49-F238E27FC236}">
                <a16:creationId xmlns:a16="http://schemas.microsoft.com/office/drawing/2014/main" id="{332C7F02-5ADC-4D51-A403-6C36BD3AAA3E}"/>
              </a:ext>
            </a:extLst>
          </p:cNvPr>
          <p:cNvGrpSpPr/>
          <p:nvPr/>
        </p:nvGrpSpPr>
        <p:grpSpPr>
          <a:xfrm>
            <a:off x="1234384" y="1103564"/>
            <a:ext cx="863522" cy="1175274"/>
            <a:chOff x="2470418" y="1462828"/>
            <a:chExt cx="1151362" cy="1567032"/>
          </a:xfrm>
        </p:grpSpPr>
        <p:sp>
          <p:nvSpPr>
            <p:cNvPr id="10" name="Oval 9">
              <a:extLst>
                <a:ext uri="{FF2B5EF4-FFF2-40B4-BE49-F238E27FC236}">
                  <a16:creationId xmlns:a16="http://schemas.microsoft.com/office/drawing/2014/main" id="{9EC94E19-A579-4F8D-8D1B-60740844E18F}"/>
                </a:ext>
              </a:extLst>
            </p:cNvPr>
            <p:cNvSpPr/>
            <p:nvPr/>
          </p:nvSpPr>
          <p:spPr bwMode="auto">
            <a:xfrm>
              <a:off x="2470418" y="1462828"/>
              <a:ext cx="1151362" cy="1151363"/>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34444" tIns="107556" rIns="134444" bIns="107556" numCol="1" spcCol="0" rtlCol="0" fromWordArt="0" anchor="ctr" anchorCtr="0" forceAA="0" compatLnSpc="1">
              <a:prstTxWarp prst="textNoShape">
                <a:avLst/>
              </a:prstTxWarp>
              <a:noAutofit/>
            </a:bodyPr>
            <a:lstStyle/>
            <a:p>
              <a:pPr defTabSz="685445" fontAlgn="base">
                <a:spcBef>
                  <a:spcPct val="0"/>
                </a:spcBef>
                <a:spcAft>
                  <a:spcPct val="0"/>
                </a:spcAft>
                <a:defRPr/>
              </a:pPr>
              <a:endParaRPr lang="en-US" sz="1471" kern="0" err="1">
                <a:gradFill>
                  <a:gsLst>
                    <a:gs pos="0">
                      <a:srgbClr val="FFFFFF"/>
                    </a:gs>
                    <a:gs pos="100000">
                      <a:srgbClr val="FFFFFF"/>
                    </a:gs>
                  </a:gsLst>
                  <a:lin ang="5400000" scaled="0"/>
                </a:gradFill>
                <a:latin typeface="Segoe UI"/>
                <a:cs typeface="Segoe UI" pitchFamily="34" charset="0"/>
              </a:endParaRPr>
            </a:p>
          </p:txBody>
        </p:sp>
        <p:sp>
          <p:nvSpPr>
            <p:cNvPr id="13" name="Power BI">
              <a:extLst>
                <a:ext uri="{FF2B5EF4-FFF2-40B4-BE49-F238E27FC236}">
                  <a16:creationId xmlns:a16="http://schemas.microsoft.com/office/drawing/2014/main" id="{C8B8B970-B0FA-443D-930D-32D4BF77250E}"/>
                </a:ext>
              </a:extLst>
            </p:cNvPr>
            <p:cNvSpPr txBox="1"/>
            <p:nvPr/>
          </p:nvSpPr>
          <p:spPr>
            <a:xfrm>
              <a:off x="2470418" y="2722084"/>
              <a:ext cx="1151362" cy="307776"/>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1500">
                  <a:solidFill>
                    <a:srgbClr val="1A1A1A"/>
                  </a:solidFill>
                </a:rPr>
                <a:t>Adoption</a:t>
              </a:r>
            </a:p>
          </p:txBody>
        </p:sp>
        <p:sp>
          <p:nvSpPr>
            <p:cNvPr id="18" name="Freeform 35">
              <a:extLst>
                <a:ext uri="{FF2B5EF4-FFF2-40B4-BE49-F238E27FC236}">
                  <a16:creationId xmlns:a16="http://schemas.microsoft.com/office/drawing/2014/main" id="{3EC893AB-1ABE-4C57-99DE-269E711A146D}"/>
                </a:ext>
              </a:extLst>
            </p:cNvPr>
            <p:cNvSpPr>
              <a:spLocks noEditPoints="1"/>
            </p:cNvSpPr>
            <p:nvPr/>
          </p:nvSpPr>
          <p:spPr bwMode="black">
            <a:xfrm>
              <a:off x="2741562" y="1730137"/>
              <a:ext cx="609073" cy="616744"/>
            </a:xfrm>
            <a:custGeom>
              <a:avLst/>
              <a:gdLst>
                <a:gd name="T0" fmla="*/ 189 w 296"/>
                <a:gd name="T1" fmla="*/ 136 h 300"/>
                <a:gd name="T2" fmla="*/ 202 w 296"/>
                <a:gd name="T3" fmla="*/ 132 h 300"/>
                <a:gd name="T4" fmla="*/ 206 w 296"/>
                <a:gd name="T5" fmla="*/ 128 h 300"/>
                <a:gd name="T6" fmla="*/ 210 w 296"/>
                <a:gd name="T7" fmla="*/ 116 h 300"/>
                <a:gd name="T8" fmla="*/ 214 w 296"/>
                <a:gd name="T9" fmla="*/ 120 h 300"/>
                <a:gd name="T10" fmla="*/ 227 w 296"/>
                <a:gd name="T11" fmla="*/ 99 h 300"/>
                <a:gd name="T12" fmla="*/ 185 w 296"/>
                <a:gd name="T13" fmla="*/ 205 h 300"/>
                <a:gd name="T14" fmla="*/ 189 w 296"/>
                <a:gd name="T15" fmla="*/ 210 h 300"/>
                <a:gd name="T16" fmla="*/ 202 w 296"/>
                <a:gd name="T17" fmla="*/ 214 h 300"/>
                <a:gd name="T18" fmla="*/ 197 w 296"/>
                <a:gd name="T19" fmla="*/ 218 h 300"/>
                <a:gd name="T20" fmla="*/ 218 w 296"/>
                <a:gd name="T21" fmla="*/ 230 h 300"/>
                <a:gd name="T22" fmla="*/ 222 w 296"/>
                <a:gd name="T23" fmla="*/ 243 h 300"/>
                <a:gd name="T24" fmla="*/ 227 w 296"/>
                <a:gd name="T25" fmla="*/ 247 h 300"/>
                <a:gd name="T26" fmla="*/ 111 w 296"/>
                <a:gd name="T27" fmla="*/ 205 h 300"/>
                <a:gd name="T28" fmla="*/ 107 w 296"/>
                <a:gd name="T29" fmla="*/ 201 h 300"/>
                <a:gd name="T30" fmla="*/ 94 w 296"/>
                <a:gd name="T31" fmla="*/ 222 h 300"/>
                <a:gd name="T32" fmla="*/ 82 w 296"/>
                <a:gd name="T33" fmla="*/ 226 h 300"/>
                <a:gd name="T34" fmla="*/ 77 w 296"/>
                <a:gd name="T35" fmla="*/ 230 h 300"/>
                <a:gd name="T36" fmla="*/ 73 w 296"/>
                <a:gd name="T37" fmla="*/ 243 h 300"/>
                <a:gd name="T38" fmla="*/ 69 w 296"/>
                <a:gd name="T39" fmla="*/ 239 h 300"/>
                <a:gd name="T40" fmla="*/ 102 w 296"/>
                <a:gd name="T41" fmla="*/ 141 h 300"/>
                <a:gd name="T42" fmla="*/ 98 w 296"/>
                <a:gd name="T43" fmla="*/ 128 h 300"/>
                <a:gd name="T44" fmla="*/ 94 w 296"/>
                <a:gd name="T45" fmla="*/ 124 h 300"/>
                <a:gd name="T46" fmla="*/ 82 w 296"/>
                <a:gd name="T47" fmla="*/ 120 h 300"/>
                <a:gd name="T48" fmla="*/ 86 w 296"/>
                <a:gd name="T49" fmla="*/ 116 h 300"/>
                <a:gd name="T50" fmla="*/ 65 w 296"/>
                <a:gd name="T51" fmla="*/ 103 h 300"/>
                <a:gd name="T52" fmla="*/ 72 w 296"/>
                <a:gd name="T53" fmla="*/ 64 h 300"/>
                <a:gd name="T54" fmla="*/ 5 w 296"/>
                <a:gd name="T55" fmla="*/ 89 h 300"/>
                <a:gd name="T56" fmla="*/ 23 w 296"/>
                <a:gd name="T57" fmla="*/ 48 h 300"/>
                <a:gd name="T58" fmla="*/ 72 w 296"/>
                <a:gd name="T59" fmla="*/ 64 h 300"/>
                <a:gd name="T60" fmla="*/ 36 w 296"/>
                <a:gd name="T61" fmla="*/ 0 h 300"/>
                <a:gd name="T62" fmla="*/ 296 w 296"/>
                <a:gd name="T63" fmla="*/ 64 h 300"/>
                <a:gd name="T64" fmla="*/ 229 w 296"/>
                <a:gd name="T65" fmla="*/ 89 h 300"/>
                <a:gd name="T66" fmla="*/ 247 w 296"/>
                <a:gd name="T67" fmla="*/ 48 h 300"/>
                <a:gd name="T68" fmla="*/ 296 w 296"/>
                <a:gd name="T69" fmla="*/ 64 h 300"/>
                <a:gd name="T70" fmla="*/ 260 w 296"/>
                <a:gd name="T71" fmla="*/ 0 h 300"/>
                <a:gd name="T72" fmla="*/ 296 w 296"/>
                <a:gd name="T73" fmla="*/ 275 h 300"/>
                <a:gd name="T74" fmla="*/ 229 w 296"/>
                <a:gd name="T75" fmla="*/ 300 h 300"/>
                <a:gd name="T76" fmla="*/ 247 w 296"/>
                <a:gd name="T77" fmla="*/ 259 h 300"/>
                <a:gd name="T78" fmla="*/ 296 w 296"/>
                <a:gd name="T79" fmla="*/ 275 h 300"/>
                <a:gd name="T80" fmla="*/ 260 w 296"/>
                <a:gd name="T81" fmla="*/ 211 h 300"/>
                <a:gd name="T82" fmla="*/ 72 w 296"/>
                <a:gd name="T83" fmla="*/ 275 h 300"/>
                <a:gd name="T84" fmla="*/ 5 w 296"/>
                <a:gd name="T85" fmla="*/ 300 h 300"/>
                <a:gd name="T86" fmla="*/ 23 w 296"/>
                <a:gd name="T87" fmla="*/ 259 h 300"/>
                <a:gd name="T88" fmla="*/ 72 w 296"/>
                <a:gd name="T89" fmla="*/ 275 h 300"/>
                <a:gd name="T90" fmla="*/ 36 w 296"/>
                <a:gd name="T91" fmla="*/ 211 h 300"/>
                <a:gd name="T92" fmla="*/ 125 w 296"/>
                <a:gd name="T93" fmla="*/ 116 h 300"/>
                <a:gd name="T94" fmla="*/ 147 w 296"/>
                <a:gd name="T95" fmla="*/ 145 h 300"/>
                <a:gd name="T96" fmla="*/ 150 w 296"/>
                <a:gd name="T97" fmla="*/ 176 h 300"/>
                <a:gd name="T98" fmla="*/ 190 w 296"/>
                <a:gd name="T99" fmla="*/ 164 h 300"/>
                <a:gd name="T100" fmla="*/ 110 w 296"/>
                <a:gd name="T101" fmla="*/ 194 h 300"/>
                <a:gd name="T102" fmla="*/ 131 w 296"/>
                <a:gd name="T103" fmla="*/ 145 h 300"/>
                <a:gd name="T104" fmla="*/ 145 w 296"/>
                <a:gd name="T105" fmla="*/ 156 h 300"/>
                <a:gd name="T106" fmla="*/ 144 w 296"/>
                <a:gd name="T107" fmla="*/ 150 h 300"/>
                <a:gd name="T108" fmla="*/ 147 w 296"/>
                <a:gd name="T109" fmla="*/ 150 h 300"/>
                <a:gd name="T110" fmla="*/ 149 w 296"/>
                <a:gd name="T111" fmla="*/ 15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 h="300">
                  <a:moveTo>
                    <a:pt x="189" y="145"/>
                  </a:moveTo>
                  <a:cubicBezTo>
                    <a:pt x="185" y="141"/>
                    <a:pt x="185" y="141"/>
                    <a:pt x="185" y="141"/>
                  </a:cubicBezTo>
                  <a:cubicBezTo>
                    <a:pt x="189" y="136"/>
                    <a:pt x="189" y="136"/>
                    <a:pt x="189" y="136"/>
                  </a:cubicBezTo>
                  <a:cubicBezTo>
                    <a:pt x="193" y="141"/>
                    <a:pt x="193" y="141"/>
                    <a:pt x="193" y="141"/>
                  </a:cubicBezTo>
                  <a:cubicBezTo>
                    <a:pt x="189" y="145"/>
                    <a:pt x="189" y="145"/>
                    <a:pt x="189" y="145"/>
                  </a:cubicBezTo>
                  <a:close/>
                  <a:moveTo>
                    <a:pt x="202" y="132"/>
                  </a:moveTo>
                  <a:cubicBezTo>
                    <a:pt x="197" y="128"/>
                    <a:pt x="197" y="128"/>
                    <a:pt x="197" y="128"/>
                  </a:cubicBezTo>
                  <a:cubicBezTo>
                    <a:pt x="202" y="124"/>
                    <a:pt x="202" y="124"/>
                    <a:pt x="202" y="124"/>
                  </a:cubicBezTo>
                  <a:cubicBezTo>
                    <a:pt x="206" y="128"/>
                    <a:pt x="206" y="128"/>
                    <a:pt x="206" y="128"/>
                  </a:cubicBezTo>
                  <a:cubicBezTo>
                    <a:pt x="202" y="132"/>
                    <a:pt x="202" y="132"/>
                    <a:pt x="202" y="132"/>
                  </a:cubicBezTo>
                  <a:close/>
                  <a:moveTo>
                    <a:pt x="214" y="120"/>
                  </a:moveTo>
                  <a:cubicBezTo>
                    <a:pt x="210" y="116"/>
                    <a:pt x="210" y="116"/>
                    <a:pt x="210" y="116"/>
                  </a:cubicBezTo>
                  <a:cubicBezTo>
                    <a:pt x="214" y="111"/>
                    <a:pt x="214" y="111"/>
                    <a:pt x="214" y="111"/>
                  </a:cubicBezTo>
                  <a:cubicBezTo>
                    <a:pt x="218" y="116"/>
                    <a:pt x="218" y="116"/>
                    <a:pt x="218" y="116"/>
                  </a:cubicBezTo>
                  <a:cubicBezTo>
                    <a:pt x="214" y="120"/>
                    <a:pt x="214" y="120"/>
                    <a:pt x="214" y="120"/>
                  </a:cubicBezTo>
                  <a:close/>
                  <a:moveTo>
                    <a:pt x="227" y="107"/>
                  </a:moveTo>
                  <a:cubicBezTo>
                    <a:pt x="222" y="103"/>
                    <a:pt x="222" y="103"/>
                    <a:pt x="222" y="103"/>
                  </a:cubicBezTo>
                  <a:cubicBezTo>
                    <a:pt x="227" y="99"/>
                    <a:pt x="227" y="99"/>
                    <a:pt x="227" y="99"/>
                  </a:cubicBezTo>
                  <a:cubicBezTo>
                    <a:pt x="231" y="103"/>
                    <a:pt x="231" y="103"/>
                    <a:pt x="231" y="103"/>
                  </a:cubicBezTo>
                  <a:cubicBezTo>
                    <a:pt x="227" y="107"/>
                    <a:pt x="227" y="107"/>
                    <a:pt x="227" y="107"/>
                  </a:cubicBezTo>
                  <a:close/>
                  <a:moveTo>
                    <a:pt x="185" y="205"/>
                  </a:moveTo>
                  <a:cubicBezTo>
                    <a:pt x="189" y="201"/>
                    <a:pt x="189" y="201"/>
                    <a:pt x="189" y="201"/>
                  </a:cubicBezTo>
                  <a:cubicBezTo>
                    <a:pt x="193" y="205"/>
                    <a:pt x="193" y="205"/>
                    <a:pt x="193" y="205"/>
                  </a:cubicBezTo>
                  <a:cubicBezTo>
                    <a:pt x="189" y="210"/>
                    <a:pt x="189" y="210"/>
                    <a:pt x="189" y="210"/>
                  </a:cubicBezTo>
                  <a:cubicBezTo>
                    <a:pt x="185" y="205"/>
                    <a:pt x="185" y="205"/>
                    <a:pt x="185" y="205"/>
                  </a:cubicBezTo>
                  <a:close/>
                  <a:moveTo>
                    <a:pt x="197" y="218"/>
                  </a:moveTo>
                  <a:cubicBezTo>
                    <a:pt x="202" y="214"/>
                    <a:pt x="202" y="214"/>
                    <a:pt x="202" y="214"/>
                  </a:cubicBezTo>
                  <a:cubicBezTo>
                    <a:pt x="206" y="218"/>
                    <a:pt x="206" y="218"/>
                    <a:pt x="206" y="218"/>
                  </a:cubicBezTo>
                  <a:cubicBezTo>
                    <a:pt x="202" y="222"/>
                    <a:pt x="202" y="222"/>
                    <a:pt x="202" y="222"/>
                  </a:cubicBezTo>
                  <a:cubicBezTo>
                    <a:pt x="197" y="218"/>
                    <a:pt x="197" y="218"/>
                    <a:pt x="197" y="218"/>
                  </a:cubicBezTo>
                  <a:close/>
                  <a:moveTo>
                    <a:pt x="210" y="230"/>
                  </a:moveTo>
                  <a:cubicBezTo>
                    <a:pt x="214" y="226"/>
                    <a:pt x="214" y="226"/>
                    <a:pt x="214" y="226"/>
                  </a:cubicBezTo>
                  <a:cubicBezTo>
                    <a:pt x="218" y="230"/>
                    <a:pt x="218" y="230"/>
                    <a:pt x="218" y="230"/>
                  </a:cubicBezTo>
                  <a:cubicBezTo>
                    <a:pt x="214" y="235"/>
                    <a:pt x="214" y="235"/>
                    <a:pt x="214" y="235"/>
                  </a:cubicBezTo>
                  <a:cubicBezTo>
                    <a:pt x="210" y="230"/>
                    <a:pt x="210" y="230"/>
                    <a:pt x="210" y="230"/>
                  </a:cubicBezTo>
                  <a:close/>
                  <a:moveTo>
                    <a:pt x="222" y="243"/>
                  </a:moveTo>
                  <a:cubicBezTo>
                    <a:pt x="227" y="239"/>
                    <a:pt x="227" y="239"/>
                    <a:pt x="227" y="239"/>
                  </a:cubicBezTo>
                  <a:cubicBezTo>
                    <a:pt x="231" y="243"/>
                    <a:pt x="231" y="243"/>
                    <a:pt x="231" y="243"/>
                  </a:cubicBezTo>
                  <a:cubicBezTo>
                    <a:pt x="227" y="247"/>
                    <a:pt x="227" y="247"/>
                    <a:pt x="227" y="247"/>
                  </a:cubicBezTo>
                  <a:cubicBezTo>
                    <a:pt x="222" y="243"/>
                    <a:pt x="222" y="243"/>
                    <a:pt x="222" y="243"/>
                  </a:cubicBezTo>
                  <a:close/>
                  <a:moveTo>
                    <a:pt x="107" y="201"/>
                  </a:moveTo>
                  <a:cubicBezTo>
                    <a:pt x="111" y="205"/>
                    <a:pt x="111" y="205"/>
                    <a:pt x="111" y="205"/>
                  </a:cubicBezTo>
                  <a:cubicBezTo>
                    <a:pt x="107" y="210"/>
                    <a:pt x="107" y="210"/>
                    <a:pt x="107" y="210"/>
                  </a:cubicBezTo>
                  <a:cubicBezTo>
                    <a:pt x="102" y="205"/>
                    <a:pt x="102" y="205"/>
                    <a:pt x="102" y="205"/>
                  </a:cubicBezTo>
                  <a:cubicBezTo>
                    <a:pt x="107" y="201"/>
                    <a:pt x="107" y="201"/>
                    <a:pt x="107" y="201"/>
                  </a:cubicBezTo>
                  <a:close/>
                  <a:moveTo>
                    <a:pt x="94" y="214"/>
                  </a:moveTo>
                  <a:cubicBezTo>
                    <a:pt x="98" y="218"/>
                    <a:pt x="98" y="218"/>
                    <a:pt x="98" y="218"/>
                  </a:cubicBezTo>
                  <a:cubicBezTo>
                    <a:pt x="94" y="222"/>
                    <a:pt x="94" y="222"/>
                    <a:pt x="94" y="222"/>
                  </a:cubicBezTo>
                  <a:cubicBezTo>
                    <a:pt x="90" y="218"/>
                    <a:pt x="90" y="218"/>
                    <a:pt x="90" y="218"/>
                  </a:cubicBezTo>
                  <a:cubicBezTo>
                    <a:pt x="94" y="214"/>
                    <a:pt x="94" y="214"/>
                    <a:pt x="94" y="214"/>
                  </a:cubicBezTo>
                  <a:close/>
                  <a:moveTo>
                    <a:pt x="82" y="226"/>
                  </a:moveTo>
                  <a:cubicBezTo>
                    <a:pt x="86" y="230"/>
                    <a:pt x="86" y="230"/>
                    <a:pt x="86" y="230"/>
                  </a:cubicBezTo>
                  <a:cubicBezTo>
                    <a:pt x="82" y="235"/>
                    <a:pt x="82" y="235"/>
                    <a:pt x="82" y="235"/>
                  </a:cubicBezTo>
                  <a:cubicBezTo>
                    <a:pt x="77" y="230"/>
                    <a:pt x="77" y="230"/>
                    <a:pt x="77" y="230"/>
                  </a:cubicBezTo>
                  <a:cubicBezTo>
                    <a:pt x="82" y="226"/>
                    <a:pt x="82" y="226"/>
                    <a:pt x="82" y="226"/>
                  </a:cubicBezTo>
                  <a:close/>
                  <a:moveTo>
                    <a:pt x="69" y="239"/>
                  </a:moveTo>
                  <a:cubicBezTo>
                    <a:pt x="73" y="243"/>
                    <a:pt x="73" y="243"/>
                    <a:pt x="73" y="243"/>
                  </a:cubicBezTo>
                  <a:cubicBezTo>
                    <a:pt x="69" y="247"/>
                    <a:pt x="69" y="247"/>
                    <a:pt x="69" y="247"/>
                  </a:cubicBezTo>
                  <a:cubicBezTo>
                    <a:pt x="65" y="243"/>
                    <a:pt x="65" y="243"/>
                    <a:pt x="65" y="243"/>
                  </a:cubicBezTo>
                  <a:cubicBezTo>
                    <a:pt x="69" y="239"/>
                    <a:pt x="69" y="239"/>
                    <a:pt x="69" y="239"/>
                  </a:cubicBezTo>
                  <a:close/>
                  <a:moveTo>
                    <a:pt x="111" y="141"/>
                  </a:moveTo>
                  <a:cubicBezTo>
                    <a:pt x="107" y="145"/>
                    <a:pt x="107" y="145"/>
                    <a:pt x="107" y="145"/>
                  </a:cubicBezTo>
                  <a:cubicBezTo>
                    <a:pt x="102" y="141"/>
                    <a:pt x="102" y="141"/>
                    <a:pt x="102" y="141"/>
                  </a:cubicBezTo>
                  <a:cubicBezTo>
                    <a:pt x="107" y="136"/>
                    <a:pt x="107" y="136"/>
                    <a:pt x="107" y="136"/>
                  </a:cubicBezTo>
                  <a:cubicBezTo>
                    <a:pt x="111" y="141"/>
                    <a:pt x="111" y="141"/>
                    <a:pt x="111" y="141"/>
                  </a:cubicBezTo>
                  <a:close/>
                  <a:moveTo>
                    <a:pt x="98" y="128"/>
                  </a:moveTo>
                  <a:cubicBezTo>
                    <a:pt x="94" y="132"/>
                    <a:pt x="94" y="132"/>
                    <a:pt x="94" y="132"/>
                  </a:cubicBezTo>
                  <a:cubicBezTo>
                    <a:pt x="90" y="128"/>
                    <a:pt x="90" y="128"/>
                    <a:pt x="90" y="128"/>
                  </a:cubicBezTo>
                  <a:cubicBezTo>
                    <a:pt x="94" y="124"/>
                    <a:pt x="94" y="124"/>
                    <a:pt x="94" y="124"/>
                  </a:cubicBezTo>
                  <a:cubicBezTo>
                    <a:pt x="98" y="128"/>
                    <a:pt x="98" y="128"/>
                    <a:pt x="98" y="128"/>
                  </a:cubicBezTo>
                  <a:close/>
                  <a:moveTo>
                    <a:pt x="86" y="116"/>
                  </a:moveTo>
                  <a:cubicBezTo>
                    <a:pt x="82" y="120"/>
                    <a:pt x="82" y="120"/>
                    <a:pt x="82" y="120"/>
                  </a:cubicBezTo>
                  <a:cubicBezTo>
                    <a:pt x="77" y="116"/>
                    <a:pt x="77" y="116"/>
                    <a:pt x="77" y="116"/>
                  </a:cubicBezTo>
                  <a:cubicBezTo>
                    <a:pt x="82" y="111"/>
                    <a:pt x="82" y="111"/>
                    <a:pt x="82" y="111"/>
                  </a:cubicBezTo>
                  <a:cubicBezTo>
                    <a:pt x="86" y="116"/>
                    <a:pt x="86" y="116"/>
                    <a:pt x="86" y="116"/>
                  </a:cubicBezTo>
                  <a:close/>
                  <a:moveTo>
                    <a:pt x="73" y="103"/>
                  </a:moveTo>
                  <a:cubicBezTo>
                    <a:pt x="69" y="107"/>
                    <a:pt x="69" y="107"/>
                    <a:pt x="69" y="107"/>
                  </a:cubicBezTo>
                  <a:cubicBezTo>
                    <a:pt x="65" y="103"/>
                    <a:pt x="65" y="103"/>
                    <a:pt x="65" y="103"/>
                  </a:cubicBezTo>
                  <a:cubicBezTo>
                    <a:pt x="69" y="99"/>
                    <a:pt x="69" y="99"/>
                    <a:pt x="69" y="99"/>
                  </a:cubicBezTo>
                  <a:cubicBezTo>
                    <a:pt x="73" y="103"/>
                    <a:pt x="73" y="103"/>
                    <a:pt x="73" y="103"/>
                  </a:cubicBezTo>
                  <a:close/>
                  <a:moveTo>
                    <a:pt x="72" y="64"/>
                  </a:moveTo>
                  <a:cubicBezTo>
                    <a:pt x="72" y="74"/>
                    <a:pt x="72" y="74"/>
                    <a:pt x="72" y="74"/>
                  </a:cubicBezTo>
                  <a:cubicBezTo>
                    <a:pt x="72" y="89"/>
                    <a:pt x="72" y="89"/>
                    <a:pt x="67" y="89"/>
                  </a:cubicBezTo>
                  <a:cubicBezTo>
                    <a:pt x="5" y="89"/>
                    <a:pt x="5" y="89"/>
                    <a:pt x="5" y="89"/>
                  </a:cubicBezTo>
                  <a:cubicBezTo>
                    <a:pt x="0" y="89"/>
                    <a:pt x="0" y="89"/>
                    <a:pt x="0" y="74"/>
                  </a:cubicBezTo>
                  <a:cubicBezTo>
                    <a:pt x="0" y="64"/>
                    <a:pt x="0" y="64"/>
                    <a:pt x="0" y="64"/>
                  </a:cubicBezTo>
                  <a:cubicBezTo>
                    <a:pt x="0" y="53"/>
                    <a:pt x="12" y="51"/>
                    <a:pt x="23" y="48"/>
                  </a:cubicBezTo>
                  <a:cubicBezTo>
                    <a:pt x="27" y="52"/>
                    <a:pt x="32" y="54"/>
                    <a:pt x="36" y="54"/>
                  </a:cubicBezTo>
                  <a:cubicBezTo>
                    <a:pt x="40" y="54"/>
                    <a:pt x="45" y="52"/>
                    <a:pt x="49" y="48"/>
                  </a:cubicBezTo>
                  <a:cubicBezTo>
                    <a:pt x="59" y="51"/>
                    <a:pt x="72" y="53"/>
                    <a:pt x="72" y="64"/>
                  </a:cubicBezTo>
                  <a:close/>
                  <a:moveTo>
                    <a:pt x="36" y="48"/>
                  </a:moveTo>
                  <a:cubicBezTo>
                    <a:pt x="42" y="48"/>
                    <a:pt x="54" y="37"/>
                    <a:pt x="54" y="24"/>
                  </a:cubicBezTo>
                  <a:cubicBezTo>
                    <a:pt x="54" y="11"/>
                    <a:pt x="49" y="0"/>
                    <a:pt x="36" y="0"/>
                  </a:cubicBezTo>
                  <a:cubicBezTo>
                    <a:pt x="23" y="0"/>
                    <a:pt x="18" y="11"/>
                    <a:pt x="18" y="24"/>
                  </a:cubicBezTo>
                  <a:cubicBezTo>
                    <a:pt x="18" y="37"/>
                    <a:pt x="30" y="48"/>
                    <a:pt x="36" y="48"/>
                  </a:cubicBezTo>
                  <a:close/>
                  <a:moveTo>
                    <a:pt x="296" y="64"/>
                  </a:moveTo>
                  <a:cubicBezTo>
                    <a:pt x="296" y="74"/>
                    <a:pt x="296" y="74"/>
                    <a:pt x="296" y="74"/>
                  </a:cubicBezTo>
                  <a:cubicBezTo>
                    <a:pt x="296" y="89"/>
                    <a:pt x="296" y="89"/>
                    <a:pt x="290" y="89"/>
                  </a:cubicBezTo>
                  <a:cubicBezTo>
                    <a:pt x="229" y="89"/>
                    <a:pt x="229" y="89"/>
                    <a:pt x="229" y="89"/>
                  </a:cubicBezTo>
                  <a:cubicBezTo>
                    <a:pt x="224" y="89"/>
                    <a:pt x="224" y="89"/>
                    <a:pt x="224" y="74"/>
                  </a:cubicBezTo>
                  <a:cubicBezTo>
                    <a:pt x="224" y="64"/>
                    <a:pt x="224" y="64"/>
                    <a:pt x="224" y="64"/>
                  </a:cubicBezTo>
                  <a:cubicBezTo>
                    <a:pt x="224" y="53"/>
                    <a:pt x="236" y="51"/>
                    <a:pt x="247" y="48"/>
                  </a:cubicBezTo>
                  <a:cubicBezTo>
                    <a:pt x="251" y="52"/>
                    <a:pt x="256" y="54"/>
                    <a:pt x="260" y="54"/>
                  </a:cubicBezTo>
                  <a:cubicBezTo>
                    <a:pt x="263" y="54"/>
                    <a:pt x="268" y="52"/>
                    <a:pt x="273" y="48"/>
                  </a:cubicBezTo>
                  <a:cubicBezTo>
                    <a:pt x="283" y="51"/>
                    <a:pt x="296" y="53"/>
                    <a:pt x="296" y="64"/>
                  </a:cubicBezTo>
                  <a:close/>
                  <a:moveTo>
                    <a:pt x="260" y="48"/>
                  </a:moveTo>
                  <a:cubicBezTo>
                    <a:pt x="266" y="48"/>
                    <a:pt x="278" y="37"/>
                    <a:pt x="278" y="24"/>
                  </a:cubicBezTo>
                  <a:cubicBezTo>
                    <a:pt x="278" y="11"/>
                    <a:pt x="273" y="0"/>
                    <a:pt x="260" y="0"/>
                  </a:cubicBezTo>
                  <a:cubicBezTo>
                    <a:pt x="246" y="0"/>
                    <a:pt x="241" y="11"/>
                    <a:pt x="241" y="24"/>
                  </a:cubicBezTo>
                  <a:cubicBezTo>
                    <a:pt x="241" y="37"/>
                    <a:pt x="254" y="48"/>
                    <a:pt x="260" y="48"/>
                  </a:cubicBezTo>
                  <a:close/>
                  <a:moveTo>
                    <a:pt x="296" y="275"/>
                  </a:moveTo>
                  <a:cubicBezTo>
                    <a:pt x="296" y="285"/>
                    <a:pt x="296" y="285"/>
                    <a:pt x="296" y="285"/>
                  </a:cubicBezTo>
                  <a:cubicBezTo>
                    <a:pt x="296" y="300"/>
                    <a:pt x="296" y="300"/>
                    <a:pt x="290" y="300"/>
                  </a:cubicBezTo>
                  <a:cubicBezTo>
                    <a:pt x="229" y="300"/>
                    <a:pt x="229" y="300"/>
                    <a:pt x="229" y="300"/>
                  </a:cubicBezTo>
                  <a:cubicBezTo>
                    <a:pt x="224" y="300"/>
                    <a:pt x="224" y="300"/>
                    <a:pt x="224" y="285"/>
                  </a:cubicBezTo>
                  <a:cubicBezTo>
                    <a:pt x="224" y="275"/>
                    <a:pt x="224" y="275"/>
                    <a:pt x="224" y="275"/>
                  </a:cubicBezTo>
                  <a:cubicBezTo>
                    <a:pt x="224" y="264"/>
                    <a:pt x="236" y="263"/>
                    <a:pt x="247" y="259"/>
                  </a:cubicBezTo>
                  <a:cubicBezTo>
                    <a:pt x="251" y="263"/>
                    <a:pt x="256" y="265"/>
                    <a:pt x="260" y="265"/>
                  </a:cubicBezTo>
                  <a:cubicBezTo>
                    <a:pt x="264" y="265"/>
                    <a:pt x="268" y="263"/>
                    <a:pt x="273" y="259"/>
                  </a:cubicBezTo>
                  <a:cubicBezTo>
                    <a:pt x="283" y="263"/>
                    <a:pt x="296" y="264"/>
                    <a:pt x="296" y="275"/>
                  </a:cubicBezTo>
                  <a:close/>
                  <a:moveTo>
                    <a:pt x="260" y="259"/>
                  </a:moveTo>
                  <a:cubicBezTo>
                    <a:pt x="266" y="259"/>
                    <a:pt x="278" y="248"/>
                    <a:pt x="278" y="235"/>
                  </a:cubicBezTo>
                  <a:cubicBezTo>
                    <a:pt x="278" y="222"/>
                    <a:pt x="273" y="211"/>
                    <a:pt x="260" y="211"/>
                  </a:cubicBezTo>
                  <a:cubicBezTo>
                    <a:pt x="246" y="211"/>
                    <a:pt x="241" y="222"/>
                    <a:pt x="241" y="235"/>
                  </a:cubicBezTo>
                  <a:cubicBezTo>
                    <a:pt x="241" y="248"/>
                    <a:pt x="254" y="259"/>
                    <a:pt x="260" y="259"/>
                  </a:cubicBezTo>
                  <a:close/>
                  <a:moveTo>
                    <a:pt x="72" y="275"/>
                  </a:moveTo>
                  <a:cubicBezTo>
                    <a:pt x="72" y="285"/>
                    <a:pt x="72" y="285"/>
                    <a:pt x="72" y="285"/>
                  </a:cubicBezTo>
                  <a:cubicBezTo>
                    <a:pt x="72" y="300"/>
                    <a:pt x="72" y="300"/>
                    <a:pt x="67" y="300"/>
                  </a:cubicBezTo>
                  <a:cubicBezTo>
                    <a:pt x="5" y="300"/>
                    <a:pt x="5" y="300"/>
                    <a:pt x="5" y="300"/>
                  </a:cubicBezTo>
                  <a:cubicBezTo>
                    <a:pt x="0" y="300"/>
                    <a:pt x="0" y="300"/>
                    <a:pt x="0" y="285"/>
                  </a:cubicBezTo>
                  <a:cubicBezTo>
                    <a:pt x="0" y="275"/>
                    <a:pt x="0" y="275"/>
                    <a:pt x="0" y="275"/>
                  </a:cubicBezTo>
                  <a:cubicBezTo>
                    <a:pt x="0" y="264"/>
                    <a:pt x="12" y="263"/>
                    <a:pt x="23" y="259"/>
                  </a:cubicBezTo>
                  <a:cubicBezTo>
                    <a:pt x="27" y="263"/>
                    <a:pt x="32" y="265"/>
                    <a:pt x="36" y="265"/>
                  </a:cubicBezTo>
                  <a:cubicBezTo>
                    <a:pt x="40" y="265"/>
                    <a:pt x="45" y="263"/>
                    <a:pt x="49" y="259"/>
                  </a:cubicBezTo>
                  <a:cubicBezTo>
                    <a:pt x="59" y="263"/>
                    <a:pt x="72" y="264"/>
                    <a:pt x="72" y="275"/>
                  </a:cubicBezTo>
                  <a:close/>
                  <a:moveTo>
                    <a:pt x="36" y="259"/>
                  </a:moveTo>
                  <a:cubicBezTo>
                    <a:pt x="42" y="259"/>
                    <a:pt x="54" y="248"/>
                    <a:pt x="54" y="235"/>
                  </a:cubicBezTo>
                  <a:cubicBezTo>
                    <a:pt x="54" y="222"/>
                    <a:pt x="49" y="211"/>
                    <a:pt x="36" y="211"/>
                  </a:cubicBezTo>
                  <a:cubicBezTo>
                    <a:pt x="23" y="211"/>
                    <a:pt x="18" y="222"/>
                    <a:pt x="18" y="235"/>
                  </a:cubicBezTo>
                  <a:cubicBezTo>
                    <a:pt x="18" y="248"/>
                    <a:pt x="30" y="259"/>
                    <a:pt x="36" y="259"/>
                  </a:cubicBezTo>
                  <a:close/>
                  <a:moveTo>
                    <a:pt x="125" y="116"/>
                  </a:moveTo>
                  <a:cubicBezTo>
                    <a:pt x="125" y="100"/>
                    <a:pt x="131" y="87"/>
                    <a:pt x="147" y="87"/>
                  </a:cubicBezTo>
                  <a:cubicBezTo>
                    <a:pt x="163" y="87"/>
                    <a:pt x="169" y="100"/>
                    <a:pt x="169" y="116"/>
                  </a:cubicBezTo>
                  <a:cubicBezTo>
                    <a:pt x="169" y="132"/>
                    <a:pt x="154" y="145"/>
                    <a:pt x="147" y="145"/>
                  </a:cubicBezTo>
                  <a:cubicBezTo>
                    <a:pt x="140" y="145"/>
                    <a:pt x="125" y="132"/>
                    <a:pt x="125" y="116"/>
                  </a:cubicBezTo>
                  <a:close/>
                  <a:moveTo>
                    <a:pt x="148" y="156"/>
                  </a:moveTo>
                  <a:cubicBezTo>
                    <a:pt x="150" y="176"/>
                    <a:pt x="150" y="176"/>
                    <a:pt x="150" y="176"/>
                  </a:cubicBezTo>
                  <a:cubicBezTo>
                    <a:pt x="153" y="168"/>
                    <a:pt x="155" y="159"/>
                    <a:pt x="159" y="151"/>
                  </a:cubicBezTo>
                  <a:cubicBezTo>
                    <a:pt x="159" y="150"/>
                    <a:pt x="159" y="150"/>
                    <a:pt x="162" y="145"/>
                  </a:cubicBezTo>
                  <a:cubicBezTo>
                    <a:pt x="174" y="149"/>
                    <a:pt x="190" y="151"/>
                    <a:pt x="190" y="164"/>
                  </a:cubicBezTo>
                  <a:cubicBezTo>
                    <a:pt x="190" y="176"/>
                    <a:pt x="190" y="176"/>
                    <a:pt x="190" y="176"/>
                  </a:cubicBezTo>
                  <a:cubicBezTo>
                    <a:pt x="190" y="194"/>
                    <a:pt x="190" y="194"/>
                    <a:pt x="183" y="194"/>
                  </a:cubicBezTo>
                  <a:cubicBezTo>
                    <a:pt x="110" y="194"/>
                    <a:pt x="110" y="194"/>
                    <a:pt x="110" y="194"/>
                  </a:cubicBezTo>
                  <a:cubicBezTo>
                    <a:pt x="104" y="194"/>
                    <a:pt x="104" y="194"/>
                    <a:pt x="104" y="176"/>
                  </a:cubicBezTo>
                  <a:cubicBezTo>
                    <a:pt x="104" y="164"/>
                    <a:pt x="104" y="164"/>
                    <a:pt x="104" y="164"/>
                  </a:cubicBezTo>
                  <a:cubicBezTo>
                    <a:pt x="104" y="151"/>
                    <a:pt x="118" y="149"/>
                    <a:pt x="131" y="145"/>
                  </a:cubicBezTo>
                  <a:cubicBezTo>
                    <a:pt x="134" y="150"/>
                    <a:pt x="134" y="150"/>
                    <a:pt x="135" y="151"/>
                  </a:cubicBezTo>
                  <a:cubicBezTo>
                    <a:pt x="138" y="159"/>
                    <a:pt x="141" y="168"/>
                    <a:pt x="143" y="176"/>
                  </a:cubicBezTo>
                  <a:cubicBezTo>
                    <a:pt x="145" y="156"/>
                    <a:pt x="145" y="156"/>
                    <a:pt x="145" y="156"/>
                  </a:cubicBezTo>
                  <a:cubicBezTo>
                    <a:pt x="145" y="155"/>
                    <a:pt x="145" y="155"/>
                    <a:pt x="145" y="155"/>
                  </a:cubicBezTo>
                  <a:cubicBezTo>
                    <a:pt x="141" y="149"/>
                    <a:pt x="141" y="149"/>
                    <a:pt x="141" y="149"/>
                  </a:cubicBezTo>
                  <a:cubicBezTo>
                    <a:pt x="144" y="150"/>
                    <a:pt x="144" y="150"/>
                    <a:pt x="144" y="150"/>
                  </a:cubicBezTo>
                  <a:cubicBezTo>
                    <a:pt x="145" y="150"/>
                    <a:pt x="145" y="150"/>
                    <a:pt x="146" y="150"/>
                  </a:cubicBezTo>
                  <a:cubicBezTo>
                    <a:pt x="146" y="150"/>
                    <a:pt x="146" y="150"/>
                    <a:pt x="147" y="150"/>
                  </a:cubicBezTo>
                  <a:cubicBezTo>
                    <a:pt x="147" y="150"/>
                    <a:pt x="147" y="150"/>
                    <a:pt x="147" y="150"/>
                  </a:cubicBezTo>
                  <a:cubicBezTo>
                    <a:pt x="149" y="150"/>
                    <a:pt x="149" y="150"/>
                    <a:pt x="149" y="150"/>
                  </a:cubicBezTo>
                  <a:cubicBezTo>
                    <a:pt x="152" y="149"/>
                    <a:pt x="152" y="149"/>
                    <a:pt x="152" y="149"/>
                  </a:cubicBezTo>
                  <a:cubicBezTo>
                    <a:pt x="149" y="155"/>
                    <a:pt x="149" y="155"/>
                    <a:pt x="149" y="155"/>
                  </a:cubicBezTo>
                  <a:lnTo>
                    <a:pt x="148" y="156"/>
                  </a:lnTo>
                  <a:close/>
                </a:path>
              </a:pathLst>
            </a:custGeom>
            <a:solidFill>
              <a:schemeClr val="tx1"/>
            </a:solidFill>
            <a:ln>
              <a:noFill/>
            </a:ln>
          </p:spPr>
          <p:txBody>
            <a:bodyPr vert="horz" wrap="square" lIns="61729" tIns="30865" rIns="61729" bIns="30865" numCol="1" anchor="t" anchorCtr="0" compatLnSpc="1">
              <a:prstTxWarp prst="textNoShape">
                <a:avLst/>
              </a:prstTxWarp>
            </a:bodyPr>
            <a:lstStyle/>
            <a:p>
              <a:pPr defTabSz="685775"/>
              <a:endParaRPr lang="en-US" sz="1200">
                <a:solidFill>
                  <a:srgbClr val="000000"/>
                </a:solidFill>
                <a:latin typeface="Segoe UI"/>
              </a:endParaRPr>
            </a:p>
          </p:txBody>
        </p:sp>
      </p:grpSp>
      <p:sp>
        <p:nvSpPr>
          <p:cNvPr id="4" name="TextBox 3">
            <a:extLst>
              <a:ext uri="{FF2B5EF4-FFF2-40B4-BE49-F238E27FC236}">
                <a16:creationId xmlns:a16="http://schemas.microsoft.com/office/drawing/2014/main" id="{FC93A8B2-26BB-4190-AC0B-B1F48AE61654}"/>
              </a:ext>
            </a:extLst>
          </p:cNvPr>
          <p:cNvSpPr txBox="1"/>
          <p:nvPr/>
        </p:nvSpPr>
        <p:spPr>
          <a:xfrm>
            <a:off x="435133" y="2571750"/>
            <a:ext cx="2462022" cy="2215991"/>
          </a:xfrm>
          <a:prstGeom prst="rect">
            <a:avLst/>
          </a:prstGeom>
          <a:noFill/>
        </p:spPr>
        <p:txBody>
          <a:bodyPr wrap="square" lIns="0" tIns="0" rIns="0" bIns="0" rtlCol="0">
            <a:spAutoFit/>
          </a:bodyPr>
          <a:lstStyle/>
          <a:p>
            <a:pPr marL="600075" lvl="1" indent="-257175" defTabSz="685775">
              <a:buFont typeface="Courier New" panose="02070309020205020404" pitchFamily="49" charset="0"/>
              <a:buChar char="o"/>
            </a:pPr>
            <a:r>
              <a:rPr lang="en-US" sz="1200" dirty="0">
                <a:solidFill>
                  <a:srgbClr val="000000"/>
                </a:solidFill>
                <a:latin typeface="Segoe UI"/>
              </a:rPr>
              <a:t>#of Active users</a:t>
            </a:r>
          </a:p>
          <a:p>
            <a:pPr marL="942963" lvl="2" indent="-257175" defTabSz="685775">
              <a:buFont typeface="Courier New" panose="02070309020205020404" pitchFamily="49" charset="0"/>
              <a:buChar char="o"/>
            </a:pPr>
            <a:endParaRPr lang="en-US" sz="1200" dirty="0">
              <a:solidFill>
                <a:srgbClr val="000000"/>
              </a:solidFill>
              <a:latin typeface="Segoe UI"/>
            </a:endParaRPr>
          </a:p>
          <a:p>
            <a:pPr marL="600075" lvl="1" indent="-257175" defTabSz="685775">
              <a:buFont typeface="Courier New" panose="02070309020205020404" pitchFamily="49" charset="0"/>
              <a:buChar char="o"/>
            </a:pPr>
            <a:r>
              <a:rPr lang="en-US" sz="1200" dirty="0">
                <a:solidFill>
                  <a:srgbClr val="000000"/>
                </a:solidFill>
                <a:latin typeface="Segoe UI"/>
              </a:rPr>
              <a:t>Active user trends</a:t>
            </a:r>
          </a:p>
          <a:p>
            <a:pPr marL="600075" lvl="1" indent="-257175" defTabSz="685775">
              <a:buFont typeface="Courier New" panose="02070309020205020404" pitchFamily="49" charset="0"/>
              <a:buChar char="o"/>
            </a:pPr>
            <a:endParaRPr lang="en-US" sz="1200" dirty="0">
              <a:solidFill>
                <a:srgbClr val="000000"/>
              </a:solidFill>
              <a:latin typeface="Segoe UI"/>
            </a:endParaRPr>
          </a:p>
          <a:p>
            <a:pPr marL="600075" lvl="1" indent="-257175" defTabSz="685775">
              <a:buFont typeface="Courier New" panose="02070309020205020404" pitchFamily="49" charset="0"/>
              <a:buChar char="o"/>
            </a:pPr>
            <a:r>
              <a:rPr lang="en-US" sz="1200" dirty="0">
                <a:solidFill>
                  <a:srgbClr val="000000"/>
                </a:solidFill>
                <a:latin typeface="Segoe UI"/>
              </a:rPr>
              <a:t>Top active users</a:t>
            </a:r>
          </a:p>
          <a:p>
            <a:pPr marL="600075" lvl="1" indent="-257175" defTabSz="685775">
              <a:buFont typeface="Courier New" panose="02070309020205020404" pitchFamily="49" charset="0"/>
              <a:buChar char="o"/>
            </a:pPr>
            <a:endParaRPr lang="en-US" sz="1200" dirty="0">
              <a:solidFill>
                <a:srgbClr val="000000"/>
              </a:solidFill>
              <a:latin typeface="Segoe UI"/>
            </a:endParaRPr>
          </a:p>
          <a:p>
            <a:pPr marL="600075" lvl="1" indent="-257175" defTabSz="685775">
              <a:buFont typeface="Courier New" panose="02070309020205020404" pitchFamily="49" charset="0"/>
              <a:buChar char="o"/>
            </a:pPr>
            <a:r>
              <a:rPr lang="en-US" sz="1200" dirty="0">
                <a:solidFill>
                  <a:srgbClr val="000000"/>
                </a:solidFill>
                <a:latin typeface="Segoe UI"/>
              </a:rPr>
              <a:t>Mode of access</a:t>
            </a:r>
          </a:p>
          <a:p>
            <a:pPr marL="942963" lvl="2" indent="-257175" defTabSz="685775">
              <a:buFont typeface="Courier New" panose="02070309020205020404" pitchFamily="49" charset="0"/>
              <a:buChar char="o"/>
            </a:pPr>
            <a:r>
              <a:rPr lang="en-US" sz="1200" dirty="0">
                <a:solidFill>
                  <a:srgbClr val="000000"/>
                </a:solidFill>
                <a:latin typeface="Segoe UI"/>
              </a:rPr>
              <a:t>By OS</a:t>
            </a:r>
          </a:p>
          <a:p>
            <a:pPr marL="942963" lvl="2" indent="-257175" defTabSz="685775">
              <a:buFont typeface="Courier New" panose="02070309020205020404" pitchFamily="49" charset="0"/>
              <a:buChar char="o"/>
            </a:pPr>
            <a:r>
              <a:rPr lang="en-US" sz="1200" dirty="0">
                <a:solidFill>
                  <a:srgbClr val="000000"/>
                </a:solidFill>
                <a:latin typeface="Segoe UI"/>
              </a:rPr>
              <a:t>Device type</a:t>
            </a:r>
          </a:p>
          <a:p>
            <a:pPr marL="942963" lvl="2" indent="-257175" defTabSz="685775">
              <a:buFont typeface="Courier New" panose="02070309020205020404" pitchFamily="49" charset="0"/>
              <a:buChar char="o"/>
            </a:pPr>
            <a:r>
              <a:rPr lang="en-US" sz="1200" dirty="0">
                <a:solidFill>
                  <a:srgbClr val="000000"/>
                </a:solidFill>
                <a:latin typeface="Segoe UI"/>
              </a:rPr>
              <a:t>Browser</a:t>
            </a:r>
          </a:p>
          <a:p>
            <a:pPr marL="942963" lvl="2" indent="-257175" defTabSz="685775">
              <a:buFont typeface="Courier New" panose="02070309020205020404" pitchFamily="49" charset="0"/>
              <a:buChar char="o"/>
            </a:pPr>
            <a:r>
              <a:rPr lang="en-US" sz="1200" dirty="0">
                <a:solidFill>
                  <a:srgbClr val="000000"/>
                </a:solidFill>
                <a:latin typeface="Segoe UI"/>
              </a:rPr>
              <a:t>And more</a:t>
            </a:r>
          </a:p>
          <a:p>
            <a:pPr marL="342900" lvl="1" defTabSz="685775"/>
            <a:endParaRPr lang="en-US" sz="1200" dirty="0">
              <a:solidFill>
                <a:srgbClr val="000000"/>
              </a:solidFill>
              <a:latin typeface="Segoe UI"/>
            </a:endParaRPr>
          </a:p>
        </p:txBody>
      </p:sp>
      <p:grpSp>
        <p:nvGrpSpPr>
          <p:cNvPr id="5" name="Group 4" descr="Usage Graphic">
            <a:extLst>
              <a:ext uri="{FF2B5EF4-FFF2-40B4-BE49-F238E27FC236}">
                <a16:creationId xmlns:a16="http://schemas.microsoft.com/office/drawing/2014/main" id="{1A4BAACE-05D9-40B8-AF72-2B41A47CD4F1}"/>
              </a:ext>
            </a:extLst>
          </p:cNvPr>
          <p:cNvGrpSpPr/>
          <p:nvPr/>
        </p:nvGrpSpPr>
        <p:grpSpPr>
          <a:xfrm>
            <a:off x="4140239" y="1103564"/>
            <a:ext cx="863522" cy="1175274"/>
            <a:chOff x="5048777" y="1462828"/>
            <a:chExt cx="1151362" cy="1567032"/>
          </a:xfrm>
        </p:grpSpPr>
        <p:sp>
          <p:nvSpPr>
            <p:cNvPr id="14" name="Oval 13">
              <a:extLst>
                <a:ext uri="{FF2B5EF4-FFF2-40B4-BE49-F238E27FC236}">
                  <a16:creationId xmlns:a16="http://schemas.microsoft.com/office/drawing/2014/main" id="{185996FE-A5DC-4555-8197-23B0A3BA8C1B}"/>
                </a:ext>
              </a:extLst>
            </p:cNvPr>
            <p:cNvSpPr/>
            <p:nvPr/>
          </p:nvSpPr>
          <p:spPr bwMode="auto">
            <a:xfrm>
              <a:off x="5048777" y="1462828"/>
              <a:ext cx="1151362" cy="1151363"/>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34444" tIns="107556" rIns="134444" bIns="107556" numCol="1" spcCol="0" rtlCol="0" fromWordArt="0" anchor="ctr" anchorCtr="0" forceAA="0" compatLnSpc="1">
              <a:prstTxWarp prst="textNoShape">
                <a:avLst/>
              </a:prstTxWarp>
              <a:noAutofit/>
            </a:bodyPr>
            <a:lstStyle/>
            <a:p>
              <a:pPr defTabSz="685445" fontAlgn="base">
                <a:spcBef>
                  <a:spcPct val="0"/>
                </a:spcBef>
                <a:spcAft>
                  <a:spcPct val="0"/>
                </a:spcAft>
                <a:defRPr/>
              </a:pPr>
              <a:endParaRPr lang="en-US" sz="1471" kern="0" err="1">
                <a:gradFill>
                  <a:gsLst>
                    <a:gs pos="0">
                      <a:srgbClr val="FFFFFF"/>
                    </a:gs>
                    <a:gs pos="100000">
                      <a:srgbClr val="FFFFFF"/>
                    </a:gs>
                  </a:gsLst>
                  <a:lin ang="5400000" scaled="0"/>
                </a:gradFill>
                <a:latin typeface="Segoe UI"/>
                <a:cs typeface="Segoe UI" pitchFamily="34" charset="0"/>
              </a:endParaRPr>
            </a:p>
          </p:txBody>
        </p:sp>
        <p:sp>
          <p:nvSpPr>
            <p:cNvPr id="15" name="Power BI">
              <a:extLst>
                <a:ext uri="{FF2B5EF4-FFF2-40B4-BE49-F238E27FC236}">
                  <a16:creationId xmlns:a16="http://schemas.microsoft.com/office/drawing/2014/main" id="{F7DB11EB-EBC2-40F9-9448-54832BC8CE12}"/>
                </a:ext>
              </a:extLst>
            </p:cNvPr>
            <p:cNvSpPr txBox="1"/>
            <p:nvPr/>
          </p:nvSpPr>
          <p:spPr>
            <a:xfrm>
              <a:off x="5048777" y="2722084"/>
              <a:ext cx="1151362" cy="307776"/>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1500">
                  <a:solidFill>
                    <a:srgbClr val="1A1A1A"/>
                  </a:solidFill>
                </a:rPr>
                <a:t>Usage</a:t>
              </a:r>
            </a:p>
          </p:txBody>
        </p:sp>
        <p:sp>
          <p:nvSpPr>
            <p:cNvPr id="20" name="Freeform 20">
              <a:extLst>
                <a:ext uri="{FF2B5EF4-FFF2-40B4-BE49-F238E27FC236}">
                  <a16:creationId xmlns:a16="http://schemas.microsoft.com/office/drawing/2014/main" id="{DC98E921-9C6B-42F3-B542-91331DE114BA}"/>
                </a:ext>
              </a:extLst>
            </p:cNvPr>
            <p:cNvSpPr>
              <a:spLocks noEditPoints="1"/>
            </p:cNvSpPr>
            <p:nvPr/>
          </p:nvSpPr>
          <p:spPr bwMode="black">
            <a:xfrm>
              <a:off x="5350086" y="1730137"/>
              <a:ext cx="574852" cy="471887"/>
            </a:xfrm>
            <a:custGeom>
              <a:avLst/>
              <a:gdLst>
                <a:gd name="T0" fmla="*/ 243 w 708"/>
                <a:gd name="T1" fmla="*/ 484 h 614"/>
                <a:gd name="T2" fmla="*/ 243 w 708"/>
                <a:gd name="T3" fmla="*/ 614 h 614"/>
                <a:gd name="T4" fmla="*/ 0 w 708"/>
                <a:gd name="T5" fmla="*/ 614 h 614"/>
                <a:gd name="T6" fmla="*/ 104 w 708"/>
                <a:gd name="T7" fmla="*/ 437 h 614"/>
                <a:gd name="T8" fmla="*/ 174 w 708"/>
                <a:gd name="T9" fmla="*/ 437 h 614"/>
                <a:gd name="T10" fmla="*/ 134 w 708"/>
                <a:gd name="T11" fmla="*/ 484 h 614"/>
                <a:gd name="T12" fmla="*/ 243 w 708"/>
                <a:gd name="T13" fmla="*/ 484 h 614"/>
                <a:gd name="T14" fmla="*/ 574 w 708"/>
                <a:gd name="T15" fmla="*/ 484 h 614"/>
                <a:gd name="T16" fmla="*/ 465 w 708"/>
                <a:gd name="T17" fmla="*/ 484 h 614"/>
                <a:gd name="T18" fmla="*/ 465 w 708"/>
                <a:gd name="T19" fmla="*/ 614 h 614"/>
                <a:gd name="T20" fmla="*/ 465 w 708"/>
                <a:gd name="T21" fmla="*/ 614 h 614"/>
                <a:gd name="T22" fmla="*/ 708 w 708"/>
                <a:gd name="T23" fmla="*/ 614 h 614"/>
                <a:gd name="T24" fmla="*/ 604 w 708"/>
                <a:gd name="T25" fmla="*/ 437 h 614"/>
                <a:gd name="T26" fmla="*/ 533 w 708"/>
                <a:gd name="T27" fmla="*/ 437 h 614"/>
                <a:gd name="T28" fmla="*/ 574 w 708"/>
                <a:gd name="T29" fmla="*/ 484 h 614"/>
                <a:gd name="T30" fmla="*/ 354 w 708"/>
                <a:gd name="T31" fmla="*/ 229 h 614"/>
                <a:gd name="T32" fmla="*/ 507 w 708"/>
                <a:gd name="T33" fmla="*/ 408 h 614"/>
                <a:gd name="T34" fmla="*/ 590 w 708"/>
                <a:gd name="T35" fmla="*/ 408 h 614"/>
                <a:gd name="T36" fmla="*/ 486 w 708"/>
                <a:gd name="T37" fmla="*/ 229 h 614"/>
                <a:gd name="T38" fmla="*/ 222 w 708"/>
                <a:gd name="T39" fmla="*/ 229 h 614"/>
                <a:gd name="T40" fmla="*/ 118 w 708"/>
                <a:gd name="T41" fmla="*/ 408 h 614"/>
                <a:gd name="T42" fmla="*/ 200 w 708"/>
                <a:gd name="T43" fmla="*/ 408 h 614"/>
                <a:gd name="T44" fmla="*/ 354 w 708"/>
                <a:gd name="T45" fmla="*/ 229 h 614"/>
                <a:gd name="T46" fmla="*/ 354 w 708"/>
                <a:gd name="T47" fmla="*/ 0 h 614"/>
                <a:gd name="T48" fmla="*/ 238 w 708"/>
                <a:gd name="T49" fmla="*/ 200 h 614"/>
                <a:gd name="T50" fmla="*/ 470 w 708"/>
                <a:gd name="T51" fmla="*/ 200 h 614"/>
                <a:gd name="T52" fmla="*/ 354 w 708"/>
                <a:gd name="T53" fmla="*/ 0 h 614"/>
                <a:gd name="T54" fmla="*/ 354 w 708"/>
                <a:gd name="T55" fmla="*/ 274 h 614"/>
                <a:gd name="T56" fmla="*/ 196 w 708"/>
                <a:gd name="T57" fmla="*/ 463 h 614"/>
                <a:gd name="T58" fmla="*/ 278 w 708"/>
                <a:gd name="T59" fmla="*/ 463 h 614"/>
                <a:gd name="T60" fmla="*/ 278 w 708"/>
                <a:gd name="T61" fmla="*/ 614 h 614"/>
                <a:gd name="T62" fmla="*/ 430 w 708"/>
                <a:gd name="T63" fmla="*/ 614 h 614"/>
                <a:gd name="T64" fmla="*/ 430 w 708"/>
                <a:gd name="T65" fmla="*/ 463 h 614"/>
                <a:gd name="T66" fmla="*/ 515 w 708"/>
                <a:gd name="T67" fmla="*/ 463 h 614"/>
                <a:gd name="T68" fmla="*/ 354 w 708"/>
                <a:gd name="T69" fmla="*/ 274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614">
                  <a:moveTo>
                    <a:pt x="243" y="484"/>
                  </a:moveTo>
                  <a:lnTo>
                    <a:pt x="243" y="614"/>
                  </a:lnTo>
                  <a:lnTo>
                    <a:pt x="0" y="614"/>
                  </a:lnTo>
                  <a:lnTo>
                    <a:pt x="104" y="437"/>
                  </a:lnTo>
                  <a:lnTo>
                    <a:pt x="174" y="437"/>
                  </a:lnTo>
                  <a:lnTo>
                    <a:pt x="134" y="484"/>
                  </a:lnTo>
                  <a:lnTo>
                    <a:pt x="243" y="484"/>
                  </a:lnTo>
                  <a:close/>
                  <a:moveTo>
                    <a:pt x="574" y="484"/>
                  </a:moveTo>
                  <a:lnTo>
                    <a:pt x="465" y="484"/>
                  </a:lnTo>
                  <a:lnTo>
                    <a:pt x="465" y="614"/>
                  </a:lnTo>
                  <a:lnTo>
                    <a:pt x="465" y="614"/>
                  </a:lnTo>
                  <a:lnTo>
                    <a:pt x="708" y="614"/>
                  </a:lnTo>
                  <a:lnTo>
                    <a:pt x="604" y="437"/>
                  </a:lnTo>
                  <a:lnTo>
                    <a:pt x="533" y="437"/>
                  </a:lnTo>
                  <a:lnTo>
                    <a:pt x="574" y="484"/>
                  </a:lnTo>
                  <a:close/>
                  <a:moveTo>
                    <a:pt x="354" y="229"/>
                  </a:moveTo>
                  <a:lnTo>
                    <a:pt x="507" y="408"/>
                  </a:lnTo>
                  <a:lnTo>
                    <a:pt x="590" y="408"/>
                  </a:lnTo>
                  <a:lnTo>
                    <a:pt x="486" y="229"/>
                  </a:lnTo>
                  <a:lnTo>
                    <a:pt x="222" y="229"/>
                  </a:lnTo>
                  <a:lnTo>
                    <a:pt x="118" y="408"/>
                  </a:lnTo>
                  <a:lnTo>
                    <a:pt x="200" y="408"/>
                  </a:lnTo>
                  <a:lnTo>
                    <a:pt x="354" y="229"/>
                  </a:lnTo>
                  <a:close/>
                  <a:moveTo>
                    <a:pt x="354" y="0"/>
                  </a:moveTo>
                  <a:lnTo>
                    <a:pt x="238" y="200"/>
                  </a:lnTo>
                  <a:lnTo>
                    <a:pt x="470" y="200"/>
                  </a:lnTo>
                  <a:lnTo>
                    <a:pt x="354" y="0"/>
                  </a:lnTo>
                  <a:close/>
                  <a:moveTo>
                    <a:pt x="354" y="274"/>
                  </a:moveTo>
                  <a:lnTo>
                    <a:pt x="196" y="463"/>
                  </a:lnTo>
                  <a:lnTo>
                    <a:pt x="278" y="463"/>
                  </a:lnTo>
                  <a:lnTo>
                    <a:pt x="278" y="614"/>
                  </a:lnTo>
                  <a:lnTo>
                    <a:pt x="430" y="614"/>
                  </a:lnTo>
                  <a:lnTo>
                    <a:pt x="430" y="463"/>
                  </a:lnTo>
                  <a:lnTo>
                    <a:pt x="515" y="463"/>
                  </a:lnTo>
                  <a:lnTo>
                    <a:pt x="354" y="274"/>
                  </a:lnTo>
                  <a:close/>
                </a:path>
              </a:pathLst>
            </a:custGeom>
            <a:solidFill>
              <a:schemeClr val="tx1"/>
            </a:solidFill>
            <a:ln>
              <a:noFill/>
            </a:ln>
          </p:spPr>
          <p:txBody>
            <a:bodyPr vert="horz" wrap="square" lIns="61729" tIns="30865" rIns="61729" bIns="30865" numCol="1" anchor="t" anchorCtr="0" compatLnSpc="1">
              <a:prstTxWarp prst="textNoShape">
                <a:avLst/>
              </a:prstTxWarp>
            </a:bodyPr>
            <a:lstStyle/>
            <a:p>
              <a:pPr defTabSz="685775"/>
              <a:endParaRPr lang="en-US" sz="1200">
                <a:solidFill>
                  <a:srgbClr val="000000"/>
                </a:solidFill>
                <a:latin typeface="Segoe UI"/>
              </a:endParaRPr>
            </a:p>
          </p:txBody>
        </p:sp>
      </p:grpSp>
      <p:sp>
        <p:nvSpPr>
          <p:cNvPr id="24" name="TextBox 23">
            <a:extLst>
              <a:ext uri="{FF2B5EF4-FFF2-40B4-BE49-F238E27FC236}">
                <a16:creationId xmlns:a16="http://schemas.microsoft.com/office/drawing/2014/main" id="{FB33E03F-9DEE-4A52-AC2B-14FD1CAF3538}"/>
              </a:ext>
            </a:extLst>
          </p:cNvPr>
          <p:cNvSpPr txBox="1"/>
          <p:nvPr/>
        </p:nvSpPr>
        <p:spPr>
          <a:xfrm>
            <a:off x="3350779" y="2571750"/>
            <a:ext cx="2462022" cy="1800493"/>
          </a:xfrm>
          <a:prstGeom prst="rect">
            <a:avLst/>
          </a:prstGeom>
          <a:noFill/>
        </p:spPr>
        <p:txBody>
          <a:bodyPr wrap="square" lIns="0" tIns="0" rIns="0" bIns="0" rtlCol="0">
            <a:spAutoFit/>
          </a:bodyPr>
          <a:lstStyle/>
          <a:p>
            <a:pPr marL="600075" lvl="1" indent="-257175" defTabSz="685775">
              <a:buFont typeface="Courier New" panose="02070309020205020404" pitchFamily="49" charset="0"/>
              <a:buChar char="o"/>
            </a:pPr>
            <a:r>
              <a:rPr lang="en-US" sz="1200" dirty="0">
                <a:solidFill>
                  <a:srgbClr val="000000"/>
                </a:solidFill>
                <a:latin typeface="Segoe UI"/>
              </a:rPr>
              <a:t>Most used out of the box entities</a:t>
            </a:r>
          </a:p>
          <a:p>
            <a:pPr marL="600075" lvl="1" indent="-257175" defTabSz="685775">
              <a:buFont typeface="Courier New" panose="02070309020205020404" pitchFamily="49" charset="0"/>
              <a:buChar char="o"/>
            </a:pPr>
            <a:endParaRPr lang="en-US" sz="900" dirty="0">
              <a:solidFill>
                <a:srgbClr val="000000"/>
              </a:solidFill>
              <a:latin typeface="Segoe UI"/>
            </a:endParaRPr>
          </a:p>
          <a:p>
            <a:pPr marL="600075" lvl="1" indent="-257175" defTabSz="685775">
              <a:buFont typeface="Courier New" panose="02070309020205020404" pitchFamily="49" charset="0"/>
              <a:buChar char="o"/>
            </a:pPr>
            <a:r>
              <a:rPr lang="en-US" sz="1200" dirty="0">
                <a:solidFill>
                  <a:srgbClr val="000000"/>
                </a:solidFill>
                <a:latin typeface="Segoe UI"/>
              </a:rPr>
              <a:t>Most used custom entities</a:t>
            </a:r>
          </a:p>
          <a:p>
            <a:pPr marL="600075" lvl="1" indent="-257175" defTabSz="685775">
              <a:buFont typeface="Courier New" panose="02070309020205020404" pitchFamily="49" charset="0"/>
              <a:buChar char="o"/>
            </a:pPr>
            <a:endParaRPr lang="en-US" sz="1200" dirty="0">
              <a:solidFill>
                <a:srgbClr val="000000"/>
              </a:solidFill>
              <a:latin typeface="Segoe UI"/>
            </a:endParaRPr>
          </a:p>
          <a:p>
            <a:pPr marL="600075" lvl="1" indent="-257175" defTabSz="685775">
              <a:buFont typeface="Courier New" panose="02070309020205020404" pitchFamily="49" charset="0"/>
              <a:buChar char="o"/>
            </a:pPr>
            <a:r>
              <a:rPr lang="en-US" sz="1200" dirty="0">
                <a:solidFill>
                  <a:srgbClr val="000000"/>
                </a:solidFill>
                <a:latin typeface="Segoe UI"/>
              </a:rPr>
              <a:t>Activities performed (CRUD)</a:t>
            </a:r>
          </a:p>
          <a:p>
            <a:pPr marL="600075" lvl="1" indent="-257175" defTabSz="685775">
              <a:buFont typeface="Courier New" panose="02070309020205020404" pitchFamily="49" charset="0"/>
              <a:buChar char="o"/>
            </a:pPr>
            <a:endParaRPr lang="en-US" sz="1200" dirty="0">
              <a:solidFill>
                <a:srgbClr val="000000"/>
              </a:solidFill>
              <a:latin typeface="Segoe UI"/>
            </a:endParaRPr>
          </a:p>
          <a:p>
            <a:pPr marL="600075" lvl="1" indent="-257175" defTabSz="685775">
              <a:buFont typeface="Courier New" panose="02070309020205020404" pitchFamily="49" charset="0"/>
              <a:buChar char="o"/>
            </a:pPr>
            <a:r>
              <a:rPr lang="en-US" sz="1200" dirty="0">
                <a:solidFill>
                  <a:srgbClr val="000000"/>
                </a:solidFill>
                <a:latin typeface="Segoe UI"/>
              </a:rPr>
              <a:t>System jobs, Plug-in’s and API call usage</a:t>
            </a:r>
          </a:p>
        </p:txBody>
      </p:sp>
      <p:grpSp>
        <p:nvGrpSpPr>
          <p:cNvPr id="22" name="Group 21" descr="Health Graphic">
            <a:extLst>
              <a:ext uri="{FF2B5EF4-FFF2-40B4-BE49-F238E27FC236}">
                <a16:creationId xmlns:a16="http://schemas.microsoft.com/office/drawing/2014/main" id="{0B6943B3-A556-4C69-A7E9-FA3607EC12A4}"/>
              </a:ext>
            </a:extLst>
          </p:cNvPr>
          <p:cNvGrpSpPr/>
          <p:nvPr/>
        </p:nvGrpSpPr>
        <p:grpSpPr>
          <a:xfrm>
            <a:off x="7001422" y="1103563"/>
            <a:ext cx="1082872" cy="1165820"/>
            <a:chOff x="7480902" y="1462828"/>
            <a:chExt cx="1443829" cy="1554426"/>
          </a:xfrm>
        </p:grpSpPr>
        <p:sp>
          <p:nvSpPr>
            <p:cNvPr id="16" name="Oval 15">
              <a:extLst>
                <a:ext uri="{FF2B5EF4-FFF2-40B4-BE49-F238E27FC236}">
                  <a16:creationId xmlns:a16="http://schemas.microsoft.com/office/drawing/2014/main" id="{32080DCF-6D66-44A8-B18B-FAA12A5B646E}"/>
                </a:ext>
              </a:extLst>
            </p:cNvPr>
            <p:cNvSpPr/>
            <p:nvPr/>
          </p:nvSpPr>
          <p:spPr bwMode="auto">
            <a:xfrm>
              <a:off x="7627136" y="1462828"/>
              <a:ext cx="1151362" cy="1151363"/>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34444" tIns="107556" rIns="134444" bIns="107556" numCol="1" spcCol="0" rtlCol="0" fromWordArt="0" anchor="ctr" anchorCtr="0" forceAA="0" compatLnSpc="1">
              <a:prstTxWarp prst="textNoShape">
                <a:avLst/>
              </a:prstTxWarp>
              <a:noAutofit/>
            </a:bodyPr>
            <a:lstStyle/>
            <a:p>
              <a:pPr defTabSz="685445" fontAlgn="base">
                <a:spcBef>
                  <a:spcPct val="0"/>
                </a:spcBef>
                <a:spcAft>
                  <a:spcPct val="0"/>
                </a:spcAft>
                <a:defRPr/>
              </a:pPr>
              <a:endParaRPr lang="en-US" sz="1471" kern="0" err="1">
                <a:gradFill>
                  <a:gsLst>
                    <a:gs pos="0">
                      <a:srgbClr val="FFFFFF"/>
                    </a:gs>
                    <a:gs pos="100000">
                      <a:srgbClr val="FFFFFF"/>
                    </a:gs>
                  </a:gsLst>
                  <a:lin ang="5400000" scaled="0"/>
                </a:gradFill>
                <a:latin typeface="Segoe UI"/>
                <a:cs typeface="Segoe UI" pitchFamily="34" charset="0"/>
              </a:endParaRPr>
            </a:p>
          </p:txBody>
        </p:sp>
        <p:sp>
          <p:nvSpPr>
            <p:cNvPr id="17" name="Power BI">
              <a:extLst>
                <a:ext uri="{FF2B5EF4-FFF2-40B4-BE49-F238E27FC236}">
                  <a16:creationId xmlns:a16="http://schemas.microsoft.com/office/drawing/2014/main" id="{505861A1-9E16-493B-93E8-6BF2CFA172A2}"/>
                </a:ext>
              </a:extLst>
            </p:cNvPr>
            <p:cNvSpPr txBox="1"/>
            <p:nvPr/>
          </p:nvSpPr>
          <p:spPr>
            <a:xfrm>
              <a:off x="7480902" y="2709478"/>
              <a:ext cx="1443829" cy="307776"/>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1500">
                  <a:solidFill>
                    <a:srgbClr val="1A1A1A"/>
                  </a:solidFill>
                </a:rPr>
                <a:t>Health</a:t>
              </a:r>
            </a:p>
          </p:txBody>
        </p:sp>
        <p:sp>
          <p:nvSpPr>
            <p:cNvPr id="21" name="Freeform 81">
              <a:extLst>
                <a:ext uri="{FF2B5EF4-FFF2-40B4-BE49-F238E27FC236}">
                  <a16:creationId xmlns:a16="http://schemas.microsoft.com/office/drawing/2014/main" id="{D4953C73-2C8C-4ACC-90D1-64474D43CC8A}"/>
                </a:ext>
              </a:extLst>
            </p:cNvPr>
            <p:cNvSpPr>
              <a:spLocks/>
            </p:cNvSpPr>
            <p:nvPr/>
          </p:nvSpPr>
          <p:spPr bwMode="black">
            <a:xfrm>
              <a:off x="7990677" y="1677225"/>
              <a:ext cx="424280" cy="577710"/>
            </a:xfrm>
            <a:custGeom>
              <a:avLst/>
              <a:gdLst>
                <a:gd name="T0" fmla="*/ 230 w 256"/>
                <a:gd name="T1" fmla="*/ 221 h 349"/>
                <a:gd name="T2" fmla="*/ 256 w 256"/>
                <a:gd name="T3" fmla="*/ 202 h 349"/>
                <a:gd name="T4" fmla="*/ 232 w 256"/>
                <a:gd name="T5" fmla="*/ 184 h 349"/>
                <a:gd name="T6" fmla="*/ 239 w 256"/>
                <a:gd name="T7" fmla="*/ 170 h 349"/>
                <a:gd name="T8" fmla="*/ 217 w 256"/>
                <a:gd name="T9" fmla="*/ 152 h 349"/>
                <a:gd name="T10" fmla="*/ 187 w 256"/>
                <a:gd name="T11" fmla="*/ 152 h 349"/>
                <a:gd name="T12" fmla="*/ 187 w 256"/>
                <a:gd name="T13" fmla="*/ 91 h 349"/>
                <a:gd name="T14" fmla="*/ 217 w 256"/>
                <a:gd name="T15" fmla="*/ 45 h 349"/>
                <a:gd name="T16" fmla="*/ 203 w 256"/>
                <a:gd name="T17" fmla="*/ 10 h 349"/>
                <a:gd name="T18" fmla="*/ 166 w 256"/>
                <a:gd name="T19" fmla="*/ 58 h 349"/>
                <a:gd name="T20" fmla="*/ 130 w 256"/>
                <a:gd name="T21" fmla="*/ 10 h 349"/>
                <a:gd name="T22" fmla="*/ 116 w 256"/>
                <a:gd name="T23" fmla="*/ 45 h 349"/>
                <a:gd name="T24" fmla="*/ 146 w 256"/>
                <a:gd name="T25" fmla="*/ 91 h 349"/>
                <a:gd name="T26" fmla="*/ 146 w 256"/>
                <a:gd name="T27" fmla="*/ 121 h 349"/>
                <a:gd name="T28" fmla="*/ 143 w 256"/>
                <a:gd name="T29" fmla="*/ 119 h 349"/>
                <a:gd name="T30" fmla="*/ 99 w 256"/>
                <a:gd name="T31" fmla="*/ 126 h 349"/>
                <a:gd name="T32" fmla="*/ 45 w 256"/>
                <a:gd name="T33" fmla="*/ 162 h 349"/>
                <a:gd name="T34" fmla="*/ 0 w 256"/>
                <a:gd name="T35" fmla="*/ 162 h 349"/>
                <a:gd name="T36" fmla="*/ 0 w 256"/>
                <a:gd name="T37" fmla="*/ 272 h 349"/>
                <a:gd name="T38" fmla="*/ 70 w 256"/>
                <a:gd name="T39" fmla="*/ 277 h 349"/>
                <a:gd name="T40" fmla="*/ 132 w 256"/>
                <a:gd name="T41" fmla="*/ 286 h 349"/>
                <a:gd name="T42" fmla="*/ 127 w 256"/>
                <a:gd name="T43" fmla="*/ 273 h 349"/>
                <a:gd name="T44" fmla="*/ 139 w 256"/>
                <a:gd name="T45" fmla="*/ 255 h 349"/>
                <a:gd name="T46" fmla="*/ 125 w 256"/>
                <a:gd name="T47" fmla="*/ 237 h 349"/>
                <a:gd name="T48" fmla="*/ 140 w 256"/>
                <a:gd name="T49" fmla="*/ 219 h 349"/>
                <a:gd name="T50" fmla="*/ 125 w 256"/>
                <a:gd name="T51" fmla="*/ 201 h 349"/>
                <a:gd name="T52" fmla="*/ 138 w 256"/>
                <a:gd name="T53" fmla="*/ 185 h 349"/>
                <a:gd name="T54" fmla="*/ 125 w 256"/>
                <a:gd name="T55" fmla="*/ 167 h 349"/>
                <a:gd name="T56" fmla="*/ 146 w 256"/>
                <a:gd name="T57" fmla="*/ 148 h 349"/>
                <a:gd name="T58" fmla="*/ 146 w 256"/>
                <a:gd name="T59" fmla="*/ 155 h 349"/>
                <a:gd name="T60" fmla="*/ 137 w 256"/>
                <a:gd name="T61" fmla="*/ 170 h 349"/>
                <a:gd name="T62" fmla="*/ 146 w 256"/>
                <a:gd name="T63" fmla="*/ 185 h 349"/>
                <a:gd name="T64" fmla="*/ 146 w 256"/>
                <a:gd name="T65" fmla="*/ 188 h 349"/>
                <a:gd name="T66" fmla="*/ 137 w 256"/>
                <a:gd name="T67" fmla="*/ 202 h 349"/>
                <a:gd name="T68" fmla="*/ 146 w 256"/>
                <a:gd name="T69" fmla="*/ 216 h 349"/>
                <a:gd name="T70" fmla="*/ 146 w 256"/>
                <a:gd name="T71" fmla="*/ 224 h 349"/>
                <a:gd name="T72" fmla="*/ 137 w 256"/>
                <a:gd name="T73" fmla="*/ 239 h 349"/>
                <a:gd name="T74" fmla="*/ 146 w 256"/>
                <a:gd name="T75" fmla="*/ 254 h 349"/>
                <a:gd name="T76" fmla="*/ 146 w 256"/>
                <a:gd name="T77" fmla="*/ 261 h 349"/>
                <a:gd name="T78" fmla="*/ 139 w 256"/>
                <a:gd name="T79" fmla="*/ 276 h 349"/>
                <a:gd name="T80" fmla="*/ 146 w 256"/>
                <a:gd name="T81" fmla="*/ 291 h 349"/>
                <a:gd name="T82" fmla="*/ 146 w 256"/>
                <a:gd name="T83" fmla="*/ 324 h 349"/>
                <a:gd name="T84" fmla="*/ 167 w 256"/>
                <a:gd name="T85" fmla="*/ 349 h 349"/>
                <a:gd name="T86" fmla="*/ 187 w 256"/>
                <a:gd name="T87" fmla="*/ 324 h 349"/>
                <a:gd name="T88" fmla="*/ 187 w 256"/>
                <a:gd name="T89" fmla="*/ 294 h 349"/>
                <a:gd name="T90" fmla="*/ 207 w 256"/>
                <a:gd name="T91" fmla="*/ 294 h 349"/>
                <a:gd name="T92" fmla="*/ 226 w 256"/>
                <a:gd name="T93" fmla="*/ 276 h 349"/>
                <a:gd name="T94" fmla="*/ 207 w 256"/>
                <a:gd name="T95" fmla="*/ 257 h 349"/>
                <a:gd name="T96" fmla="*/ 187 w 256"/>
                <a:gd name="T97" fmla="*/ 257 h 349"/>
                <a:gd name="T98" fmla="*/ 187 w 256"/>
                <a:gd name="T99" fmla="*/ 257 h 349"/>
                <a:gd name="T100" fmla="*/ 217 w 256"/>
                <a:gd name="T101" fmla="*/ 257 h 349"/>
                <a:gd name="T102" fmla="*/ 239 w 256"/>
                <a:gd name="T103" fmla="*/ 239 h 349"/>
                <a:gd name="T104" fmla="*/ 217 w 256"/>
                <a:gd name="T105" fmla="*/ 221 h 349"/>
                <a:gd name="T106" fmla="*/ 187 w 256"/>
                <a:gd name="T107" fmla="*/ 221 h 349"/>
                <a:gd name="T108" fmla="*/ 187 w 256"/>
                <a:gd name="T109" fmla="*/ 221 h 349"/>
                <a:gd name="T110" fmla="*/ 230 w 256"/>
                <a:gd name="T111" fmla="*/ 221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49">
                  <a:moveTo>
                    <a:pt x="230" y="221"/>
                  </a:moveTo>
                  <a:cubicBezTo>
                    <a:pt x="245" y="221"/>
                    <a:pt x="256" y="212"/>
                    <a:pt x="256" y="202"/>
                  </a:cubicBezTo>
                  <a:cubicBezTo>
                    <a:pt x="256" y="192"/>
                    <a:pt x="245" y="184"/>
                    <a:pt x="232" y="184"/>
                  </a:cubicBezTo>
                  <a:cubicBezTo>
                    <a:pt x="236" y="180"/>
                    <a:pt x="239" y="175"/>
                    <a:pt x="239" y="170"/>
                  </a:cubicBezTo>
                  <a:cubicBezTo>
                    <a:pt x="239" y="160"/>
                    <a:pt x="229" y="152"/>
                    <a:pt x="217" y="152"/>
                  </a:cubicBezTo>
                  <a:cubicBezTo>
                    <a:pt x="187" y="152"/>
                    <a:pt x="187" y="152"/>
                    <a:pt x="187" y="152"/>
                  </a:cubicBezTo>
                  <a:cubicBezTo>
                    <a:pt x="187" y="91"/>
                    <a:pt x="187" y="91"/>
                    <a:pt x="187" y="91"/>
                  </a:cubicBezTo>
                  <a:cubicBezTo>
                    <a:pt x="205" y="83"/>
                    <a:pt x="217" y="66"/>
                    <a:pt x="217" y="45"/>
                  </a:cubicBezTo>
                  <a:cubicBezTo>
                    <a:pt x="217" y="31"/>
                    <a:pt x="203" y="0"/>
                    <a:pt x="203" y="10"/>
                  </a:cubicBezTo>
                  <a:cubicBezTo>
                    <a:pt x="204" y="24"/>
                    <a:pt x="195" y="58"/>
                    <a:pt x="166" y="58"/>
                  </a:cubicBezTo>
                  <a:cubicBezTo>
                    <a:pt x="140" y="58"/>
                    <a:pt x="129" y="30"/>
                    <a:pt x="130" y="10"/>
                  </a:cubicBezTo>
                  <a:cubicBezTo>
                    <a:pt x="130" y="3"/>
                    <a:pt x="116" y="32"/>
                    <a:pt x="116" y="45"/>
                  </a:cubicBezTo>
                  <a:cubicBezTo>
                    <a:pt x="116" y="66"/>
                    <a:pt x="129" y="84"/>
                    <a:pt x="146" y="91"/>
                  </a:cubicBezTo>
                  <a:cubicBezTo>
                    <a:pt x="146" y="121"/>
                    <a:pt x="146" y="121"/>
                    <a:pt x="146" y="121"/>
                  </a:cubicBezTo>
                  <a:cubicBezTo>
                    <a:pt x="143" y="119"/>
                    <a:pt x="143" y="119"/>
                    <a:pt x="143" y="119"/>
                  </a:cubicBezTo>
                  <a:cubicBezTo>
                    <a:pt x="143" y="119"/>
                    <a:pt x="110" y="122"/>
                    <a:pt x="99" y="126"/>
                  </a:cubicBezTo>
                  <a:cubicBezTo>
                    <a:pt x="87" y="131"/>
                    <a:pt x="63" y="162"/>
                    <a:pt x="45" y="162"/>
                  </a:cubicBezTo>
                  <a:cubicBezTo>
                    <a:pt x="26" y="162"/>
                    <a:pt x="0" y="162"/>
                    <a:pt x="0" y="162"/>
                  </a:cubicBezTo>
                  <a:cubicBezTo>
                    <a:pt x="0" y="272"/>
                    <a:pt x="0" y="272"/>
                    <a:pt x="0" y="272"/>
                  </a:cubicBezTo>
                  <a:cubicBezTo>
                    <a:pt x="0" y="272"/>
                    <a:pt x="47" y="272"/>
                    <a:pt x="70" y="277"/>
                  </a:cubicBezTo>
                  <a:cubicBezTo>
                    <a:pt x="86" y="280"/>
                    <a:pt x="110" y="284"/>
                    <a:pt x="132" y="286"/>
                  </a:cubicBezTo>
                  <a:cubicBezTo>
                    <a:pt x="129" y="283"/>
                    <a:pt x="127" y="278"/>
                    <a:pt x="127" y="273"/>
                  </a:cubicBezTo>
                  <a:cubicBezTo>
                    <a:pt x="127" y="265"/>
                    <a:pt x="132" y="258"/>
                    <a:pt x="139" y="255"/>
                  </a:cubicBezTo>
                  <a:cubicBezTo>
                    <a:pt x="131" y="252"/>
                    <a:pt x="125" y="245"/>
                    <a:pt x="125" y="237"/>
                  </a:cubicBezTo>
                  <a:cubicBezTo>
                    <a:pt x="125" y="229"/>
                    <a:pt x="131" y="222"/>
                    <a:pt x="140" y="219"/>
                  </a:cubicBezTo>
                  <a:cubicBezTo>
                    <a:pt x="131" y="216"/>
                    <a:pt x="125" y="209"/>
                    <a:pt x="125" y="201"/>
                  </a:cubicBezTo>
                  <a:cubicBezTo>
                    <a:pt x="125" y="194"/>
                    <a:pt x="130" y="188"/>
                    <a:pt x="138" y="185"/>
                  </a:cubicBezTo>
                  <a:cubicBezTo>
                    <a:pt x="130" y="182"/>
                    <a:pt x="125" y="175"/>
                    <a:pt x="125" y="167"/>
                  </a:cubicBezTo>
                  <a:cubicBezTo>
                    <a:pt x="125" y="157"/>
                    <a:pt x="135" y="148"/>
                    <a:pt x="146" y="148"/>
                  </a:cubicBezTo>
                  <a:cubicBezTo>
                    <a:pt x="146" y="155"/>
                    <a:pt x="146" y="155"/>
                    <a:pt x="146" y="155"/>
                  </a:cubicBezTo>
                  <a:cubicBezTo>
                    <a:pt x="141" y="158"/>
                    <a:pt x="137" y="164"/>
                    <a:pt x="137" y="170"/>
                  </a:cubicBezTo>
                  <a:cubicBezTo>
                    <a:pt x="137" y="176"/>
                    <a:pt x="141" y="182"/>
                    <a:pt x="146" y="185"/>
                  </a:cubicBezTo>
                  <a:cubicBezTo>
                    <a:pt x="146" y="188"/>
                    <a:pt x="146" y="188"/>
                    <a:pt x="146" y="188"/>
                  </a:cubicBezTo>
                  <a:cubicBezTo>
                    <a:pt x="141" y="191"/>
                    <a:pt x="137" y="196"/>
                    <a:pt x="137" y="202"/>
                  </a:cubicBezTo>
                  <a:cubicBezTo>
                    <a:pt x="137" y="208"/>
                    <a:pt x="141" y="213"/>
                    <a:pt x="146" y="216"/>
                  </a:cubicBezTo>
                  <a:cubicBezTo>
                    <a:pt x="146" y="224"/>
                    <a:pt x="146" y="224"/>
                    <a:pt x="146" y="224"/>
                  </a:cubicBezTo>
                  <a:cubicBezTo>
                    <a:pt x="141" y="227"/>
                    <a:pt x="137" y="233"/>
                    <a:pt x="137" y="239"/>
                  </a:cubicBezTo>
                  <a:cubicBezTo>
                    <a:pt x="137" y="245"/>
                    <a:pt x="141" y="251"/>
                    <a:pt x="146" y="254"/>
                  </a:cubicBezTo>
                  <a:cubicBezTo>
                    <a:pt x="146" y="261"/>
                    <a:pt x="146" y="261"/>
                    <a:pt x="146" y="261"/>
                  </a:cubicBezTo>
                  <a:cubicBezTo>
                    <a:pt x="142" y="264"/>
                    <a:pt x="139" y="270"/>
                    <a:pt x="139" y="276"/>
                  </a:cubicBezTo>
                  <a:cubicBezTo>
                    <a:pt x="139" y="282"/>
                    <a:pt x="142" y="287"/>
                    <a:pt x="146" y="291"/>
                  </a:cubicBezTo>
                  <a:cubicBezTo>
                    <a:pt x="146" y="324"/>
                    <a:pt x="146" y="324"/>
                    <a:pt x="146" y="324"/>
                  </a:cubicBezTo>
                  <a:cubicBezTo>
                    <a:pt x="146" y="338"/>
                    <a:pt x="156" y="349"/>
                    <a:pt x="167" y="349"/>
                  </a:cubicBezTo>
                  <a:cubicBezTo>
                    <a:pt x="178" y="349"/>
                    <a:pt x="187" y="338"/>
                    <a:pt x="187" y="324"/>
                  </a:cubicBezTo>
                  <a:cubicBezTo>
                    <a:pt x="187" y="294"/>
                    <a:pt x="187" y="294"/>
                    <a:pt x="187" y="294"/>
                  </a:cubicBezTo>
                  <a:cubicBezTo>
                    <a:pt x="207" y="294"/>
                    <a:pt x="207" y="294"/>
                    <a:pt x="207" y="294"/>
                  </a:cubicBezTo>
                  <a:cubicBezTo>
                    <a:pt x="217" y="294"/>
                    <a:pt x="226" y="286"/>
                    <a:pt x="226" y="276"/>
                  </a:cubicBezTo>
                  <a:cubicBezTo>
                    <a:pt x="226" y="266"/>
                    <a:pt x="217" y="257"/>
                    <a:pt x="207" y="257"/>
                  </a:cubicBezTo>
                  <a:cubicBezTo>
                    <a:pt x="187" y="257"/>
                    <a:pt x="187" y="257"/>
                    <a:pt x="187" y="257"/>
                  </a:cubicBezTo>
                  <a:cubicBezTo>
                    <a:pt x="187" y="257"/>
                    <a:pt x="187" y="257"/>
                    <a:pt x="187" y="257"/>
                  </a:cubicBezTo>
                  <a:cubicBezTo>
                    <a:pt x="217" y="257"/>
                    <a:pt x="217" y="257"/>
                    <a:pt x="217" y="257"/>
                  </a:cubicBezTo>
                  <a:cubicBezTo>
                    <a:pt x="229" y="257"/>
                    <a:pt x="239" y="249"/>
                    <a:pt x="239" y="239"/>
                  </a:cubicBezTo>
                  <a:cubicBezTo>
                    <a:pt x="239" y="229"/>
                    <a:pt x="229" y="221"/>
                    <a:pt x="217" y="221"/>
                  </a:cubicBezTo>
                  <a:cubicBezTo>
                    <a:pt x="187" y="221"/>
                    <a:pt x="187" y="221"/>
                    <a:pt x="187" y="221"/>
                  </a:cubicBezTo>
                  <a:cubicBezTo>
                    <a:pt x="187" y="221"/>
                    <a:pt x="187" y="221"/>
                    <a:pt x="187" y="221"/>
                  </a:cubicBezTo>
                  <a:lnTo>
                    <a:pt x="230" y="221"/>
                  </a:lnTo>
                  <a:close/>
                </a:path>
              </a:pathLst>
            </a:custGeom>
            <a:solidFill>
              <a:schemeClr val="tx1"/>
            </a:solidFill>
            <a:ln>
              <a:noFill/>
            </a:ln>
          </p:spPr>
          <p:txBody>
            <a:bodyPr vert="horz" wrap="square" lIns="61729" tIns="30865" rIns="61729" bIns="30865" numCol="1" anchor="t" anchorCtr="0" compatLnSpc="1">
              <a:prstTxWarp prst="textNoShape">
                <a:avLst/>
              </a:prstTxWarp>
            </a:bodyPr>
            <a:lstStyle/>
            <a:p>
              <a:pPr defTabSz="685775"/>
              <a:endParaRPr lang="en-US" sz="1200">
                <a:solidFill>
                  <a:srgbClr val="000000"/>
                </a:solidFill>
                <a:latin typeface="Segoe UI"/>
              </a:endParaRPr>
            </a:p>
          </p:txBody>
        </p:sp>
      </p:grpSp>
      <p:sp>
        <p:nvSpPr>
          <p:cNvPr id="23" name="TextBox 22">
            <a:extLst>
              <a:ext uri="{FF2B5EF4-FFF2-40B4-BE49-F238E27FC236}">
                <a16:creationId xmlns:a16="http://schemas.microsoft.com/office/drawing/2014/main" id="{D58CAC72-B560-4B5D-8563-D0EDD8F29D1B}"/>
              </a:ext>
            </a:extLst>
          </p:cNvPr>
          <p:cNvSpPr txBox="1"/>
          <p:nvPr/>
        </p:nvSpPr>
        <p:spPr>
          <a:xfrm>
            <a:off x="6477465" y="2525583"/>
            <a:ext cx="2130785" cy="2308324"/>
          </a:xfrm>
          <a:prstGeom prst="rect">
            <a:avLst/>
          </a:prstGeom>
          <a:noFill/>
        </p:spPr>
        <p:txBody>
          <a:bodyPr wrap="square" lIns="0" tIns="0" rIns="0" bIns="0" rtlCol="0">
            <a:spAutoFit/>
          </a:bodyPr>
          <a:lstStyle/>
          <a:p>
            <a:pPr marL="600075" lvl="1" indent="-257175" defTabSz="685775">
              <a:buFont typeface="Courier New" panose="02070309020205020404" pitchFamily="49" charset="0"/>
              <a:buChar char="o"/>
            </a:pPr>
            <a:r>
              <a:rPr lang="en-US" sz="1200" dirty="0">
                <a:solidFill>
                  <a:srgbClr val="000000"/>
                </a:solidFill>
                <a:latin typeface="Segoe UI"/>
              </a:rPr>
              <a:t>System jobs analysis</a:t>
            </a:r>
          </a:p>
          <a:p>
            <a:pPr marL="942963" lvl="2" indent="-257175" defTabSz="685775">
              <a:buFont typeface="Courier New" panose="02070309020205020404" pitchFamily="49" charset="0"/>
              <a:buChar char="o"/>
            </a:pPr>
            <a:r>
              <a:rPr lang="en-US" sz="900" dirty="0">
                <a:solidFill>
                  <a:srgbClr val="000000"/>
                </a:solidFill>
                <a:latin typeface="Segoe UI"/>
              </a:rPr>
              <a:t>Pass rate</a:t>
            </a:r>
          </a:p>
          <a:p>
            <a:pPr marL="942963" lvl="2" indent="-257175" defTabSz="685775">
              <a:buFont typeface="Courier New" panose="02070309020205020404" pitchFamily="49" charset="0"/>
              <a:buChar char="o"/>
            </a:pPr>
            <a:r>
              <a:rPr lang="en-US" sz="900" dirty="0">
                <a:solidFill>
                  <a:srgbClr val="000000"/>
                </a:solidFill>
                <a:latin typeface="Segoe UI"/>
              </a:rPr>
              <a:t>Throughput</a:t>
            </a:r>
          </a:p>
          <a:p>
            <a:pPr marL="942963" lvl="2" indent="-257175" defTabSz="685775">
              <a:buFont typeface="Courier New" panose="02070309020205020404" pitchFamily="49" charset="0"/>
              <a:buChar char="o"/>
            </a:pPr>
            <a:r>
              <a:rPr lang="en-US" sz="900" dirty="0">
                <a:solidFill>
                  <a:srgbClr val="000000"/>
                </a:solidFill>
                <a:latin typeface="Segoe UI"/>
              </a:rPr>
              <a:t>Top failures</a:t>
            </a:r>
          </a:p>
          <a:p>
            <a:pPr marL="942963" lvl="2" indent="-257175" defTabSz="685775">
              <a:buFont typeface="Courier New" panose="02070309020205020404" pitchFamily="49" charset="0"/>
              <a:buChar char="o"/>
            </a:pPr>
            <a:r>
              <a:rPr lang="en-US" sz="900" dirty="0">
                <a:solidFill>
                  <a:srgbClr val="000000"/>
                </a:solidFill>
                <a:latin typeface="Segoe UI"/>
              </a:rPr>
              <a:t>Backlog</a:t>
            </a:r>
          </a:p>
          <a:p>
            <a:pPr marL="942963" lvl="2" indent="-257175" defTabSz="685775">
              <a:buFont typeface="Courier New" panose="02070309020205020404" pitchFamily="49" charset="0"/>
              <a:buChar char="o"/>
            </a:pPr>
            <a:endParaRPr lang="en-US" sz="1200" dirty="0">
              <a:solidFill>
                <a:srgbClr val="000000"/>
              </a:solidFill>
              <a:latin typeface="Segoe UI"/>
            </a:endParaRPr>
          </a:p>
          <a:p>
            <a:pPr marL="600075" lvl="1" indent="-257175" defTabSz="685775">
              <a:buFont typeface="Courier New" panose="02070309020205020404" pitchFamily="49" charset="0"/>
              <a:buChar char="o"/>
            </a:pPr>
            <a:r>
              <a:rPr lang="en-US" sz="1200" dirty="0">
                <a:solidFill>
                  <a:srgbClr val="000000"/>
                </a:solidFill>
                <a:latin typeface="Segoe UI"/>
              </a:rPr>
              <a:t>Plug-in analysis</a:t>
            </a:r>
          </a:p>
          <a:p>
            <a:pPr marL="942963" lvl="2" indent="-257175" defTabSz="685775">
              <a:buFont typeface="Courier New" panose="02070309020205020404" pitchFamily="49" charset="0"/>
              <a:buChar char="o"/>
            </a:pPr>
            <a:r>
              <a:rPr lang="en-US" sz="900" dirty="0">
                <a:solidFill>
                  <a:srgbClr val="000000"/>
                </a:solidFill>
                <a:latin typeface="Segoe UI"/>
              </a:rPr>
              <a:t>Pass rate</a:t>
            </a:r>
          </a:p>
          <a:p>
            <a:pPr marL="942963" lvl="2" indent="-257175" defTabSz="685775">
              <a:buFont typeface="Courier New" panose="02070309020205020404" pitchFamily="49" charset="0"/>
              <a:buChar char="o"/>
            </a:pPr>
            <a:r>
              <a:rPr lang="en-US" sz="900" dirty="0">
                <a:solidFill>
                  <a:srgbClr val="000000"/>
                </a:solidFill>
                <a:latin typeface="Segoe UI"/>
              </a:rPr>
              <a:t>Execution time</a:t>
            </a:r>
          </a:p>
          <a:p>
            <a:pPr marL="942963" lvl="2" indent="-257175" defTabSz="685775">
              <a:buFont typeface="Courier New" panose="02070309020205020404" pitchFamily="49" charset="0"/>
              <a:buChar char="o"/>
            </a:pPr>
            <a:r>
              <a:rPr lang="en-US" sz="900" dirty="0">
                <a:solidFill>
                  <a:srgbClr val="000000"/>
                </a:solidFill>
                <a:latin typeface="Segoe UI"/>
              </a:rPr>
              <a:t>Top failures</a:t>
            </a:r>
          </a:p>
          <a:p>
            <a:pPr marL="942963" lvl="2" indent="-257175" defTabSz="685775">
              <a:buFont typeface="Courier New" panose="02070309020205020404" pitchFamily="49" charset="0"/>
              <a:buChar char="o"/>
            </a:pPr>
            <a:endParaRPr lang="en-US" sz="1200" dirty="0">
              <a:solidFill>
                <a:srgbClr val="000000"/>
              </a:solidFill>
              <a:latin typeface="Segoe UI"/>
            </a:endParaRPr>
          </a:p>
          <a:p>
            <a:pPr marL="600075" lvl="1" indent="-257175" defTabSz="685775">
              <a:buFont typeface="Courier New" panose="02070309020205020404" pitchFamily="49" charset="0"/>
              <a:buChar char="o"/>
            </a:pPr>
            <a:r>
              <a:rPr lang="en-US" sz="1200" dirty="0">
                <a:solidFill>
                  <a:srgbClr val="000000"/>
                </a:solidFill>
                <a:latin typeface="Segoe UI"/>
              </a:rPr>
              <a:t>API calls analysis</a:t>
            </a:r>
          </a:p>
          <a:p>
            <a:pPr marL="942963" lvl="2" indent="-257175" defTabSz="685775">
              <a:buFont typeface="Courier New" panose="02070309020205020404" pitchFamily="49" charset="0"/>
              <a:buChar char="o"/>
            </a:pPr>
            <a:r>
              <a:rPr lang="en-US" sz="900" dirty="0">
                <a:solidFill>
                  <a:srgbClr val="000000"/>
                </a:solidFill>
                <a:latin typeface="Segoe UI"/>
              </a:rPr>
              <a:t>Pass rate</a:t>
            </a:r>
          </a:p>
          <a:p>
            <a:pPr marL="942963" lvl="2" indent="-257175" defTabSz="685775">
              <a:buFont typeface="Courier New" panose="02070309020205020404" pitchFamily="49" charset="0"/>
              <a:buChar char="o"/>
            </a:pPr>
            <a:r>
              <a:rPr lang="en-US" sz="900" dirty="0">
                <a:solidFill>
                  <a:srgbClr val="000000"/>
                </a:solidFill>
                <a:latin typeface="Segoe UI"/>
              </a:rPr>
              <a:t>Most used </a:t>
            </a:r>
            <a:r>
              <a:rPr lang="en-US" sz="900" dirty="0" err="1">
                <a:solidFill>
                  <a:srgbClr val="000000"/>
                </a:solidFill>
                <a:latin typeface="Segoe UI"/>
              </a:rPr>
              <a:t>Api’s</a:t>
            </a:r>
            <a:endParaRPr lang="en-US" sz="900" dirty="0">
              <a:solidFill>
                <a:srgbClr val="000000"/>
              </a:solidFill>
              <a:latin typeface="Segoe UI"/>
            </a:endParaRPr>
          </a:p>
          <a:p>
            <a:pPr marL="942963" lvl="2" indent="-257175" defTabSz="685775">
              <a:buFont typeface="Courier New" panose="02070309020205020404" pitchFamily="49" charset="0"/>
              <a:buChar char="o"/>
            </a:pPr>
            <a:r>
              <a:rPr lang="en-US" sz="900" dirty="0">
                <a:solidFill>
                  <a:srgbClr val="000000"/>
                </a:solidFill>
                <a:latin typeface="Segoe UI"/>
              </a:rPr>
              <a:t>Top failures</a:t>
            </a:r>
          </a:p>
        </p:txBody>
      </p:sp>
    </p:spTree>
    <p:extLst>
      <p:ext uri="{BB962C8B-B14F-4D97-AF65-F5344CB8AC3E}">
        <p14:creationId xmlns:p14="http://schemas.microsoft.com/office/powerpoint/2010/main" val="49595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51272-EA6C-474D-BE77-A3AB1664F538}"/>
              </a:ext>
            </a:extLst>
          </p:cNvPr>
          <p:cNvSpPr>
            <a:spLocks noGrp="1"/>
          </p:cNvSpPr>
          <p:nvPr>
            <p:ph type="title" idx="4294967295"/>
          </p:nvPr>
        </p:nvSpPr>
        <p:spPr>
          <a:xfrm>
            <a:off x="341996" y="-610364"/>
            <a:ext cx="8479852" cy="610364"/>
          </a:xfrm>
        </p:spPr>
        <p:txBody>
          <a:bodyPr vert="horz" wrap="square" lIns="0" tIns="91440" rIns="146304" bIns="91440" rtlCol="0" anchor="b">
            <a:noAutofit/>
          </a:bodyPr>
          <a:lstStyle/>
          <a:p>
            <a:r>
              <a:rPr lang="en-US" dirty="0"/>
              <a:t>Admin Center CDS Usage Reporting</a:t>
            </a:r>
          </a:p>
        </p:txBody>
      </p:sp>
      <p:pic>
        <p:nvPicPr>
          <p:cNvPr id="9" name="Picture 8" descr="Power Platform Admin Center, Common Data Service for Apps analytics - Screenshot">
            <a:extLst>
              <a:ext uri="{FF2B5EF4-FFF2-40B4-BE49-F238E27FC236}">
                <a16:creationId xmlns:a16="http://schemas.microsoft.com/office/drawing/2014/main" id="{3D22EF04-E0E2-4D7D-B8C6-EA99C9142864}"/>
              </a:ext>
            </a:extLst>
          </p:cNvPr>
          <p:cNvPicPr>
            <a:picLocks noChangeAspect="1"/>
          </p:cNvPicPr>
          <p:nvPr/>
        </p:nvPicPr>
        <p:blipFill>
          <a:blip r:embed="rId3"/>
          <a:stretch>
            <a:fillRect/>
          </a:stretch>
        </p:blipFill>
        <p:spPr>
          <a:xfrm>
            <a:off x="633016" y="50800"/>
            <a:ext cx="7877968" cy="5041900"/>
          </a:xfrm>
          <a:prstGeom prst="rect">
            <a:avLst/>
          </a:prstGeom>
          <a:noFill/>
        </p:spPr>
      </p:pic>
    </p:spTree>
    <p:extLst>
      <p:ext uri="{BB962C8B-B14F-4D97-AF65-F5344CB8AC3E}">
        <p14:creationId xmlns:p14="http://schemas.microsoft.com/office/powerpoint/2010/main" val="1222177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6CF07-0638-482F-9B13-20D0043BD82E}"/>
              </a:ext>
            </a:extLst>
          </p:cNvPr>
          <p:cNvSpPr>
            <a:spLocks noGrp="1"/>
          </p:cNvSpPr>
          <p:nvPr>
            <p:ph type="title" idx="4294967295"/>
          </p:nvPr>
        </p:nvSpPr>
        <p:spPr>
          <a:xfrm>
            <a:off x="663575" y="465138"/>
            <a:ext cx="8480425" cy="307975"/>
          </a:xfrm>
        </p:spPr>
        <p:txBody>
          <a:bodyPr/>
          <a:lstStyle/>
          <a:p>
            <a:r>
              <a:rPr lang="en-US" dirty="0"/>
              <a:t>Power Automate Environment Admin Analytics </a:t>
            </a:r>
          </a:p>
        </p:txBody>
      </p:sp>
      <p:grpSp>
        <p:nvGrpSpPr>
          <p:cNvPr id="3" name="Group 2" descr="Adoption Graphic">
            <a:extLst>
              <a:ext uri="{FF2B5EF4-FFF2-40B4-BE49-F238E27FC236}">
                <a16:creationId xmlns:a16="http://schemas.microsoft.com/office/drawing/2014/main" id="{332C7F02-5ADC-4D51-A403-6C36BD3AAA3E}"/>
              </a:ext>
            </a:extLst>
          </p:cNvPr>
          <p:cNvGrpSpPr/>
          <p:nvPr/>
        </p:nvGrpSpPr>
        <p:grpSpPr>
          <a:xfrm>
            <a:off x="1334964" y="1097121"/>
            <a:ext cx="863522" cy="1175274"/>
            <a:chOff x="2470418" y="1462828"/>
            <a:chExt cx="1151362" cy="1567032"/>
          </a:xfrm>
        </p:grpSpPr>
        <p:sp>
          <p:nvSpPr>
            <p:cNvPr id="10" name="Oval 9">
              <a:extLst>
                <a:ext uri="{FF2B5EF4-FFF2-40B4-BE49-F238E27FC236}">
                  <a16:creationId xmlns:a16="http://schemas.microsoft.com/office/drawing/2014/main" id="{9EC94E19-A579-4F8D-8D1B-60740844E18F}"/>
                </a:ext>
              </a:extLst>
            </p:cNvPr>
            <p:cNvSpPr/>
            <p:nvPr/>
          </p:nvSpPr>
          <p:spPr bwMode="auto">
            <a:xfrm>
              <a:off x="2470418" y="1462828"/>
              <a:ext cx="1151362" cy="1151363"/>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34444" tIns="107556" rIns="134444" bIns="107556" numCol="1" spcCol="0" rtlCol="0" fromWordArt="0" anchor="ctr" anchorCtr="0" forceAA="0" compatLnSpc="1">
              <a:prstTxWarp prst="textNoShape">
                <a:avLst/>
              </a:prstTxWarp>
              <a:noAutofit/>
            </a:bodyPr>
            <a:lstStyle/>
            <a:p>
              <a:pPr defTabSz="685445" fontAlgn="base">
                <a:spcBef>
                  <a:spcPct val="0"/>
                </a:spcBef>
                <a:spcAft>
                  <a:spcPct val="0"/>
                </a:spcAft>
                <a:defRPr/>
              </a:pPr>
              <a:endParaRPr lang="en-US" sz="1471" kern="0" err="1">
                <a:gradFill>
                  <a:gsLst>
                    <a:gs pos="0">
                      <a:srgbClr val="FFFFFF"/>
                    </a:gs>
                    <a:gs pos="100000">
                      <a:srgbClr val="FFFFFF"/>
                    </a:gs>
                  </a:gsLst>
                  <a:lin ang="5400000" scaled="0"/>
                </a:gradFill>
                <a:latin typeface="Segoe UI"/>
                <a:cs typeface="Segoe UI" pitchFamily="34" charset="0"/>
              </a:endParaRPr>
            </a:p>
          </p:txBody>
        </p:sp>
        <p:sp>
          <p:nvSpPr>
            <p:cNvPr id="13" name="Power BI">
              <a:extLst>
                <a:ext uri="{FF2B5EF4-FFF2-40B4-BE49-F238E27FC236}">
                  <a16:creationId xmlns:a16="http://schemas.microsoft.com/office/drawing/2014/main" id="{C8B8B970-B0FA-443D-930D-32D4BF77250E}"/>
                </a:ext>
              </a:extLst>
            </p:cNvPr>
            <p:cNvSpPr txBox="1"/>
            <p:nvPr/>
          </p:nvSpPr>
          <p:spPr>
            <a:xfrm>
              <a:off x="2470418" y="2722084"/>
              <a:ext cx="1151362" cy="307776"/>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1500">
                  <a:solidFill>
                    <a:srgbClr val="1A1A1A"/>
                  </a:solidFill>
                </a:rPr>
                <a:t>Adoption</a:t>
              </a:r>
            </a:p>
          </p:txBody>
        </p:sp>
        <p:sp>
          <p:nvSpPr>
            <p:cNvPr id="18" name="Freeform 35">
              <a:extLst>
                <a:ext uri="{FF2B5EF4-FFF2-40B4-BE49-F238E27FC236}">
                  <a16:creationId xmlns:a16="http://schemas.microsoft.com/office/drawing/2014/main" id="{3EC893AB-1ABE-4C57-99DE-269E711A146D}"/>
                </a:ext>
              </a:extLst>
            </p:cNvPr>
            <p:cNvSpPr>
              <a:spLocks noEditPoints="1"/>
            </p:cNvSpPr>
            <p:nvPr/>
          </p:nvSpPr>
          <p:spPr bwMode="black">
            <a:xfrm>
              <a:off x="2741562" y="1730137"/>
              <a:ext cx="609073" cy="616744"/>
            </a:xfrm>
            <a:custGeom>
              <a:avLst/>
              <a:gdLst>
                <a:gd name="T0" fmla="*/ 189 w 296"/>
                <a:gd name="T1" fmla="*/ 136 h 300"/>
                <a:gd name="T2" fmla="*/ 202 w 296"/>
                <a:gd name="T3" fmla="*/ 132 h 300"/>
                <a:gd name="T4" fmla="*/ 206 w 296"/>
                <a:gd name="T5" fmla="*/ 128 h 300"/>
                <a:gd name="T6" fmla="*/ 210 w 296"/>
                <a:gd name="T7" fmla="*/ 116 h 300"/>
                <a:gd name="T8" fmla="*/ 214 w 296"/>
                <a:gd name="T9" fmla="*/ 120 h 300"/>
                <a:gd name="T10" fmla="*/ 227 w 296"/>
                <a:gd name="T11" fmla="*/ 99 h 300"/>
                <a:gd name="T12" fmla="*/ 185 w 296"/>
                <a:gd name="T13" fmla="*/ 205 h 300"/>
                <a:gd name="T14" fmla="*/ 189 w 296"/>
                <a:gd name="T15" fmla="*/ 210 h 300"/>
                <a:gd name="T16" fmla="*/ 202 w 296"/>
                <a:gd name="T17" fmla="*/ 214 h 300"/>
                <a:gd name="T18" fmla="*/ 197 w 296"/>
                <a:gd name="T19" fmla="*/ 218 h 300"/>
                <a:gd name="T20" fmla="*/ 218 w 296"/>
                <a:gd name="T21" fmla="*/ 230 h 300"/>
                <a:gd name="T22" fmla="*/ 222 w 296"/>
                <a:gd name="T23" fmla="*/ 243 h 300"/>
                <a:gd name="T24" fmla="*/ 227 w 296"/>
                <a:gd name="T25" fmla="*/ 247 h 300"/>
                <a:gd name="T26" fmla="*/ 111 w 296"/>
                <a:gd name="T27" fmla="*/ 205 h 300"/>
                <a:gd name="T28" fmla="*/ 107 w 296"/>
                <a:gd name="T29" fmla="*/ 201 h 300"/>
                <a:gd name="T30" fmla="*/ 94 w 296"/>
                <a:gd name="T31" fmla="*/ 222 h 300"/>
                <a:gd name="T32" fmla="*/ 82 w 296"/>
                <a:gd name="T33" fmla="*/ 226 h 300"/>
                <a:gd name="T34" fmla="*/ 77 w 296"/>
                <a:gd name="T35" fmla="*/ 230 h 300"/>
                <a:gd name="T36" fmla="*/ 73 w 296"/>
                <a:gd name="T37" fmla="*/ 243 h 300"/>
                <a:gd name="T38" fmla="*/ 69 w 296"/>
                <a:gd name="T39" fmla="*/ 239 h 300"/>
                <a:gd name="T40" fmla="*/ 102 w 296"/>
                <a:gd name="T41" fmla="*/ 141 h 300"/>
                <a:gd name="T42" fmla="*/ 98 w 296"/>
                <a:gd name="T43" fmla="*/ 128 h 300"/>
                <a:gd name="T44" fmla="*/ 94 w 296"/>
                <a:gd name="T45" fmla="*/ 124 h 300"/>
                <a:gd name="T46" fmla="*/ 82 w 296"/>
                <a:gd name="T47" fmla="*/ 120 h 300"/>
                <a:gd name="T48" fmla="*/ 86 w 296"/>
                <a:gd name="T49" fmla="*/ 116 h 300"/>
                <a:gd name="T50" fmla="*/ 65 w 296"/>
                <a:gd name="T51" fmla="*/ 103 h 300"/>
                <a:gd name="T52" fmla="*/ 72 w 296"/>
                <a:gd name="T53" fmla="*/ 64 h 300"/>
                <a:gd name="T54" fmla="*/ 5 w 296"/>
                <a:gd name="T55" fmla="*/ 89 h 300"/>
                <a:gd name="T56" fmla="*/ 23 w 296"/>
                <a:gd name="T57" fmla="*/ 48 h 300"/>
                <a:gd name="T58" fmla="*/ 72 w 296"/>
                <a:gd name="T59" fmla="*/ 64 h 300"/>
                <a:gd name="T60" fmla="*/ 36 w 296"/>
                <a:gd name="T61" fmla="*/ 0 h 300"/>
                <a:gd name="T62" fmla="*/ 296 w 296"/>
                <a:gd name="T63" fmla="*/ 64 h 300"/>
                <a:gd name="T64" fmla="*/ 229 w 296"/>
                <a:gd name="T65" fmla="*/ 89 h 300"/>
                <a:gd name="T66" fmla="*/ 247 w 296"/>
                <a:gd name="T67" fmla="*/ 48 h 300"/>
                <a:gd name="T68" fmla="*/ 296 w 296"/>
                <a:gd name="T69" fmla="*/ 64 h 300"/>
                <a:gd name="T70" fmla="*/ 260 w 296"/>
                <a:gd name="T71" fmla="*/ 0 h 300"/>
                <a:gd name="T72" fmla="*/ 296 w 296"/>
                <a:gd name="T73" fmla="*/ 275 h 300"/>
                <a:gd name="T74" fmla="*/ 229 w 296"/>
                <a:gd name="T75" fmla="*/ 300 h 300"/>
                <a:gd name="T76" fmla="*/ 247 w 296"/>
                <a:gd name="T77" fmla="*/ 259 h 300"/>
                <a:gd name="T78" fmla="*/ 296 w 296"/>
                <a:gd name="T79" fmla="*/ 275 h 300"/>
                <a:gd name="T80" fmla="*/ 260 w 296"/>
                <a:gd name="T81" fmla="*/ 211 h 300"/>
                <a:gd name="T82" fmla="*/ 72 w 296"/>
                <a:gd name="T83" fmla="*/ 275 h 300"/>
                <a:gd name="T84" fmla="*/ 5 w 296"/>
                <a:gd name="T85" fmla="*/ 300 h 300"/>
                <a:gd name="T86" fmla="*/ 23 w 296"/>
                <a:gd name="T87" fmla="*/ 259 h 300"/>
                <a:gd name="T88" fmla="*/ 72 w 296"/>
                <a:gd name="T89" fmla="*/ 275 h 300"/>
                <a:gd name="T90" fmla="*/ 36 w 296"/>
                <a:gd name="T91" fmla="*/ 211 h 300"/>
                <a:gd name="T92" fmla="*/ 125 w 296"/>
                <a:gd name="T93" fmla="*/ 116 h 300"/>
                <a:gd name="T94" fmla="*/ 147 w 296"/>
                <a:gd name="T95" fmla="*/ 145 h 300"/>
                <a:gd name="T96" fmla="*/ 150 w 296"/>
                <a:gd name="T97" fmla="*/ 176 h 300"/>
                <a:gd name="T98" fmla="*/ 190 w 296"/>
                <a:gd name="T99" fmla="*/ 164 h 300"/>
                <a:gd name="T100" fmla="*/ 110 w 296"/>
                <a:gd name="T101" fmla="*/ 194 h 300"/>
                <a:gd name="T102" fmla="*/ 131 w 296"/>
                <a:gd name="T103" fmla="*/ 145 h 300"/>
                <a:gd name="T104" fmla="*/ 145 w 296"/>
                <a:gd name="T105" fmla="*/ 156 h 300"/>
                <a:gd name="T106" fmla="*/ 144 w 296"/>
                <a:gd name="T107" fmla="*/ 150 h 300"/>
                <a:gd name="T108" fmla="*/ 147 w 296"/>
                <a:gd name="T109" fmla="*/ 150 h 300"/>
                <a:gd name="T110" fmla="*/ 149 w 296"/>
                <a:gd name="T111" fmla="*/ 15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 h="300">
                  <a:moveTo>
                    <a:pt x="189" y="145"/>
                  </a:moveTo>
                  <a:cubicBezTo>
                    <a:pt x="185" y="141"/>
                    <a:pt x="185" y="141"/>
                    <a:pt x="185" y="141"/>
                  </a:cubicBezTo>
                  <a:cubicBezTo>
                    <a:pt x="189" y="136"/>
                    <a:pt x="189" y="136"/>
                    <a:pt x="189" y="136"/>
                  </a:cubicBezTo>
                  <a:cubicBezTo>
                    <a:pt x="193" y="141"/>
                    <a:pt x="193" y="141"/>
                    <a:pt x="193" y="141"/>
                  </a:cubicBezTo>
                  <a:cubicBezTo>
                    <a:pt x="189" y="145"/>
                    <a:pt x="189" y="145"/>
                    <a:pt x="189" y="145"/>
                  </a:cubicBezTo>
                  <a:close/>
                  <a:moveTo>
                    <a:pt x="202" y="132"/>
                  </a:moveTo>
                  <a:cubicBezTo>
                    <a:pt x="197" y="128"/>
                    <a:pt x="197" y="128"/>
                    <a:pt x="197" y="128"/>
                  </a:cubicBezTo>
                  <a:cubicBezTo>
                    <a:pt x="202" y="124"/>
                    <a:pt x="202" y="124"/>
                    <a:pt x="202" y="124"/>
                  </a:cubicBezTo>
                  <a:cubicBezTo>
                    <a:pt x="206" y="128"/>
                    <a:pt x="206" y="128"/>
                    <a:pt x="206" y="128"/>
                  </a:cubicBezTo>
                  <a:cubicBezTo>
                    <a:pt x="202" y="132"/>
                    <a:pt x="202" y="132"/>
                    <a:pt x="202" y="132"/>
                  </a:cubicBezTo>
                  <a:close/>
                  <a:moveTo>
                    <a:pt x="214" y="120"/>
                  </a:moveTo>
                  <a:cubicBezTo>
                    <a:pt x="210" y="116"/>
                    <a:pt x="210" y="116"/>
                    <a:pt x="210" y="116"/>
                  </a:cubicBezTo>
                  <a:cubicBezTo>
                    <a:pt x="214" y="111"/>
                    <a:pt x="214" y="111"/>
                    <a:pt x="214" y="111"/>
                  </a:cubicBezTo>
                  <a:cubicBezTo>
                    <a:pt x="218" y="116"/>
                    <a:pt x="218" y="116"/>
                    <a:pt x="218" y="116"/>
                  </a:cubicBezTo>
                  <a:cubicBezTo>
                    <a:pt x="214" y="120"/>
                    <a:pt x="214" y="120"/>
                    <a:pt x="214" y="120"/>
                  </a:cubicBezTo>
                  <a:close/>
                  <a:moveTo>
                    <a:pt x="227" y="107"/>
                  </a:moveTo>
                  <a:cubicBezTo>
                    <a:pt x="222" y="103"/>
                    <a:pt x="222" y="103"/>
                    <a:pt x="222" y="103"/>
                  </a:cubicBezTo>
                  <a:cubicBezTo>
                    <a:pt x="227" y="99"/>
                    <a:pt x="227" y="99"/>
                    <a:pt x="227" y="99"/>
                  </a:cubicBezTo>
                  <a:cubicBezTo>
                    <a:pt x="231" y="103"/>
                    <a:pt x="231" y="103"/>
                    <a:pt x="231" y="103"/>
                  </a:cubicBezTo>
                  <a:cubicBezTo>
                    <a:pt x="227" y="107"/>
                    <a:pt x="227" y="107"/>
                    <a:pt x="227" y="107"/>
                  </a:cubicBezTo>
                  <a:close/>
                  <a:moveTo>
                    <a:pt x="185" y="205"/>
                  </a:moveTo>
                  <a:cubicBezTo>
                    <a:pt x="189" y="201"/>
                    <a:pt x="189" y="201"/>
                    <a:pt x="189" y="201"/>
                  </a:cubicBezTo>
                  <a:cubicBezTo>
                    <a:pt x="193" y="205"/>
                    <a:pt x="193" y="205"/>
                    <a:pt x="193" y="205"/>
                  </a:cubicBezTo>
                  <a:cubicBezTo>
                    <a:pt x="189" y="210"/>
                    <a:pt x="189" y="210"/>
                    <a:pt x="189" y="210"/>
                  </a:cubicBezTo>
                  <a:cubicBezTo>
                    <a:pt x="185" y="205"/>
                    <a:pt x="185" y="205"/>
                    <a:pt x="185" y="205"/>
                  </a:cubicBezTo>
                  <a:close/>
                  <a:moveTo>
                    <a:pt x="197" y="218"/>
                  </a:moveTo>
                  <a:cubicBezTo>
                    <a:pt x="202" y="214"/>
                    <a:pt x="202" y="214"/>
                    <a:pt x="202" y="214"/>
                  </a:cubicBezTo>
                  <a:cubicBezTo>
                    <a:pt x="206" y="218"/>
                    <a:pt x="206" y="218"/>
                    <a:pt x="206" y="218"/>
                  </a:cubicBezTo>
                  <a:cubicBezTo>
                    <a:pt x="202" y="222"/>
                    <a:pt x="202" y="222"/>
                    <a:pt x="202" y="222"/>
                  </a:cubicBezTo>
                  <a:cubicBezTo>
                    <a:pt x="197" y="218"/>
                    <a:pt x="197" y="218"/>
                    <a:pt x="197" y="218"/>
                  </a:cubicBezTo>
                  <a:close/>
                  <a:moveTo>
                    <a:pt x="210" y="230"/>
                  </a:moveTo>
                  <a:cubicBezTo>
                    <a:pt x="214" y="226"/>
                    <a:pt x="214" y="226"/>
                    <a:pt x="214" y="226"/>
                  </a:cubicBezTo>
                  <a:cubicBezTo>
                    <a:pt x="218" y="230"/>
                    <a:pt x="218" y="230"/>
                    <a:pt x="218" y="230"/>
                  </a:cubicBezTo>
                  <a:cubicBezTo>
                    <a:pt x="214" y="235"/>
                    <a:pt x="214" y="235"/>
                    <a:pt x="214" y="235"/>
                  </a:cubicBezTo>
                  <a:cubicBezTo>
                    <a:pt x="210" y="230"/>
                    <a:pt x="210" y="230"/>
                    <a:pt x="210" y="230"/>
                  </a:cubicBezTo>
                  <a:close/>
                  <a:moveTo>
                    <a:pt x="222" y="243"/>
                  </a:moveTo>
                  <a:cubicBezTo>
                    <a:pt x="227" y="239"/>
                    <a:pt x="227" y="239"/>
                    <a:pt x="227" y="239"/>
                  </a:cubicBezTo>
                  <a:cubicBezTo>
                    <a:pt x="231" y="243"/>
                    <a:pt x="231" y="243"/>
                    <a:pt x="231" y="243"/>
                  </a:cubicBezTo>
                  <a:cubicBezTo>
                    <a:pt x="227" y="247"/>
                    <a:pt x="227" y="247"/>
                    <a:pt x="227" y="247"/>
                  </a:cubicBezTo>
                  <a:cubicBezTo>
                    <a:pt x="222" y="243"/>
                    <a:pt x="222" y="243"/>
                    <a:pt x="222" y="243"/>
                  </a:cubicBezTo>
                  <a:close/>
                  <a:moveTo>
                    <a:pt x="107" y="201"/>
                  </a:moveTo>
                  <a:cubicBezTo>
                    <a:pt x="111" y="205"/>
                    <a:pt x="111" y="205"/>
                    <a:pt x="111" y="205"/>
                  </a:cubicBezTo>
                  <a:cubicBezTo>
                    <a:pt x="107" y="210"/>
                    <a:pt x="107" y="210"/>
                    <a:pt x="107" y="210"/>
                  </a:cubicBezTo>
                  <a:cubicBezTo>
                    <a:pt x="102" y="205"/>
                    <a:pt x="102" y="205"/>
                    <a:pt x="102" y="205"/>
                  </a:cubicBezTo>
                  <a:cubicBezTo>
                    <a:pt x="107" y="201"/>
                    <a:pt x="107" y="201"/>
                    <a:pt x="107" y="201"/>
                  </a:cubicBezTo>
                  <a:close/>
                  <a:moveTo>
                    <a:pt x="94" y="214"/>
                  </a:moveTo>
                  <a:cubicBezTo>
                    <a:pt x="98" y="218"/>
                    <a:pt x="98" y="218"/>
                    <a:pt x="98" y="218"/>
                  </a:cubicBezTo>
                  <a:cubicBezTo>
                    <a:pt x="94" y="222"/>
                    <a:pt x="94" y="222"/>
                    <a:pt x="94" y="222"/>
                  </a:cubicBezTo>
                  <a:cubicBezTo>
                    <a:pt x="90" y="218"/>
                    <a:pt x="90" y="218"/>
                    <a:pt x="90" y="218"/>
                  </a:cubicBezTo>
                  <a:cubicBezTo>
                    <a:pt x="94" y="214"/>
                    <a:pt x="94" y="214"/>
                    <a:pt x="94" y="214"/>
                  </a:cubicBezTo>
                  <a:close/>
                  <a:moveTo>
                    <a:pt x="82" y="226"/>
                  </a:moveTo>
                  <a:cubicBezTo>
                    <a:pt x="86" y="230"/>
                    <a:pt x="86" y="230"/>
                    <a:pt x="86" y="230"/>
                  </a:cubicBezTo>
                  <a:cubicBezTo>
                    <a:pt x="82" y="235"/>
                    <a:pt x="82" y="235"/>
                    <a:pt x="82" y="235"/>
                  </a:cubicBezTo>
                  <a:cubicBezTo>
                    <a:pt x="77" y="230"/>
                    <a:pt x="77" y="230"/>
                    <a:pt x="77" y="230"/>
                  </a:cubicBezTo>
                  <a:cubicBezTo>
                    <a:pt x="82" y="226"/>
                    <a:pt x="82" y="226"/>
                    <a:pt x="82" y="226"/>
                  </a:cubicBezTo>
                  <a:close/>
                  <a:moveTo>
                    <a:pt x="69" y="239"/>
                  </a:moveTo>
                  <a:cubicBezTo>
                    <a:pt x="73" y="243"/>
                    <a:pt x="73" y="243"/>
                    <a:pt x="73" y="243"/>
                  </a:cubicBezTo>
                  <a:cubicBezTo>
                    <a:pt x="69" y="247"/>
                    <a:pt x="69" y="247"/>
                    <a:pt x="69" y="247"/>
                  </a:cubicBezTo>
                  <a:cubicBezTo>
                    <a:pt x="65" y="243"/>
                    <a:pt x="65" y="243"/>
                    <a:pt x="65" y="243"/>
                  </a:cubicBezTo>
                  <a:cubicBezTo>
                    <a:pt x="69" y="239"/>
                    <a:pt x="69" y="239"/>
                    <a:pt x="69" y="239"/>
                  </a:cubicBezTo>
                  <a:close/>
                  <a:moveTo>
                    <a:pt x="111" y="141"/>
                  </a:moveTo>
                  <a:cubicBezTo>
                    <a:pt x="107" y="145"/>
                    <a:pt x="107" y="145"/>
                    <a:pt x="107" y="145"/>
                  </a:cubicBezTo>
                  <a:cubicBezTo>
                    <a:pt x="102" y="141"/>
                    <a:pt x="102" y="141"/>
                    <a:pt x="102" y="141"/>
                  </a:cubicBezTo>
                  <a:cubicBezTo>
                    <a:pt x="107" y="136"/>
                    <a:pt x="107" y="136"/>
                    <a:pt x="107" y="136"/>
                  </a:cubicBezTo>
                  <a:cubicBezTo>
                    <a:pt x="111" y="141"/>
                    <a:pt x="111" y="141"/>
                    <a:pt x="111" y="141"/>
                  </a:cubicBezTo>
                  <a:close/>
                  <a:moveTo>
                    <a:pt x="98" y="128"/>
                  </a:moveTo>
                  <a:cubicBezTo>
                    <a:pt x="94" y="132"/>
                    <a:pt x="94" y="132"/>
                    <a:pt x="94" y="132"/>
                  </a:cubicBezTo>
                  <a:cubicBezTo>
                    <a:pt x="90" y="128"/>
                    <a:pt x="90" y="128"/>
                    <a:pt x="90" y="128"/>
                  </a:cubicBezTo>
                  <a:cubicBezTo>
                    <a:pt x="94" y="124"/>
                    <a:pt x="94" y="124"/>
                    <a:pt x="94" y="124"/>
                  </a:cubicBezTo>
                  <a:cubicBezTo>
                    <a:pt x="98" y="128"/>
                    <a:pt x="98" y="128"/>
                    <a:pt x="98" y="128"/>
                  </a:cubicBezTo>
                  <a:close/>
                  <a:moveTo>
                    <a:pt x="86" y="116"/>
                  </a:moveTo>
                  <a:cubicBezTo>
                    <a:pt x="82" y="120"/>
                    <a:pt x="82" y="120"/>
                    <a:pt x="82" y="120"/>
                  </a:cubicBezTo>
                  <a:cubicBezTo>
                    <a:pt x="77" y="116"/>
                    <a:pt x="77" y="116"/>
                    <a:pt x="77" y="116"/>
                  </a:cubicBezTo>
                  <a:cubicBezTo>
                    <a:pt x="82" y="111"/>
                    <a:pt x="82" y="111"/>
                    <a:pt x="82" y="111"/>
                  </a:cubicBezTo>
                  <a:cubicBezTo>
                    <a:pt x="86" y="116"/>
                    <a:pt x="86" y="116"/>
                    <a:pt x="86" y="116"/>
                  </a:cubicBezTo>
                  <a:close/>
                  <a:moveTo>
                    <a:pt x="73" y="103"/>
                  </a:moveTo>
                  <a:cubicBezTo>
                    <a:pt x="69" y="107"/>
                    <a:pt x="69" y="107"/>
                    <a:pt x="69" y="107"/>
                  </a:cubicBezTo>
                  <a:cubicBezTo>
                    <a:pt x="65" y="103"/>
                    <a:pt x="65" y="103"/>
                    <a:pt x="65" y="103"/>
                  </a:cubicBezTo>
                  <a:cubicBezTo>
                    <a:pt x="69" y="99"/>
                    <a:pt x="69" y="99"/>
                    <a:pt x="69" y="99"/>
                  </a:cubicBezTo>
                  <a:cubicBezTo>
                    <a:pt x="73" y="103"/>
                    <a:pt x="73" y="103"/>
                    <a:pt x="73" y="103"/>
                  </a:cubicBezTo>
                  <a:close/>
                  <a:moveTo>
                    <a:pt x="72" y="64"/>
                  </a:moveTo>
                  <a:cubicBezTo>
                    <a:pt x="72" y="74"/>
                    <a:pt x="72" y="74"/>
                    <a:pt x="72" y="74"/>
                  </a:cubicBezTo>
                  <a:cubicBezTo>
                    <a:pt x="72" y="89"/>
                    <a:pt x="72" y="89"/>
                    <a:pt x="67" y="89"/>
                  </a:cubicBezTo>
                  <a:cubicBezTo>
                    <a:pt x="5" y="89"/>
                    <a:pt x="5" y="89"/>
                    <a:pt x="5" y="89"/>
                  </a:cubicBezTo>
                  <a:cubicBezTo>
                    <a:pt x="0" y="89"/>
                    <a:pt x="0" y="89"/>
                    <a:pt x="0" y="74"/>
                  </a:cubicBezTo>
                  <a:cubicBezTo>
                    <a:pt x="0" y="64"/>
                    <a:pt x="0" y="64"/>
                    <a:pt x="0" y="64"/>
                  </a:cubicBezTo>
                  <a:cubicBezTo>
                    <a:pt x="0" y="53"/>
                    <a:pt x="12" y="51"/>
                    <a:pt x="23" y="48"/>
                  </a:cubicBezTo>
                  <a:cubicBezTo>
                    <a:pt x="27" y="52"/>
                    <a:pt x="32" y="54"/>
                    <a:pt x="36" y="54"/>
                  </a:cubicBezTo>
                  <a:cubicBezTo>
                    <a:pt x="40" y="54"/>
                    <a:pt x="45" y="52"/>
                    <a:pt x="49" y="48"/>
                  </a:cubicBezTo>
                  <a:cubicBezTo>
                    <a:pt x="59" y="51"/>
                    <a:pt x="72" y="53"/>
                    <a:pt x="72" y="64"/>
                  </a:cubicBezTo>
                  <a:close/>
                  <a:moveTo>
                    <a:pt x="36" y="48"/>
                  </a:moveTo>
                  <a:cubicBezTo>
                    <a:pt x="42" y="48"/>
                    <a:pt x="54" y="37"/>
                    <a:pt x="54" y="24"/>
                  </a:cubicBezTo>
                  <a:cubicBezTo>
                    <a:pt x="54" y="11"/>
                    <a:pt x="49" y="0"/>
                    <a:pt x="36" y="0"/>
                  </a:cubicBezTo>
                  <a:cubicBezTo>
                    <a:pt x="23" y="0"/>
                    <a:pt x="18" y="11"/>
                    <a:pt x="18" y="24"/>
                  </a:cubicBezTo>
                  <a:cubicBezTo>
                    <a:pt x="18" y="37"/>
                    <a:pt x="30" y="48"/>
                    <a:pt x="36" y="48"/>
                  </a:cubicBezTo>
                  <a:close/>
                  <a:moveTo>
                    <a:pt x="296" y="64"/>
                  </a:moveTo>
                  <a:cubicBezTo>
                    <a:pt x="296" y="74"/>
                    <a:pt x="296" y="74"/>
                    <a:pt x="296" y="74"/>
                  </a:cubicBezTo>
                  <a:cubicBezTo>
                    <a:pt x="296" y="89"/>
                    <a:pt x="296" y="89"/>
                    <a:pt x="290" y="89"/>
                  </a:cubicBezTo>
                  <a:cubicBezTo>
                    <a:pt x="229" y="89"/>
                    <a:pt x="229" y="89"/>
                    <a:pt x="229" y="89"/>
                  </a:cubicBezTo>
                  <a:cubicBezTo>
                    <a:pt x="224" y="89"/>
                    <a:pt x="224" y="89"/>
                    <a:pt x="224" y="74"/>
                  </a:cubicBezTo>
                  <a:cubicBezTo>
                    <a:pt x="224" y="64"/>
                    <a:pt x="224" y="64"/>
                    <a:pt x="224" y="64"/>
                  </a:cubicBezTo>
                  <a:cubicBezTo>
                    <a:pt x="224" y="53"/>
                    <a:pt x="236" y="51"/>
                    <a:pt x="247" y="48"/>
                  </a:cubicBezTo>
                  <a:cubicBezTo>
                    <a:pt x="251" y="52"/>
                    <a:pt x="256" y="54"/>
                    <a:pt x="260" y="54"/>
                  </a:cubicBezTo>
                  <a:cubicBezTo>
                    <a:pt x="263" y="54"/>
                    <a:pt x="268" y="52"/>
                    <a:pt x="273" y="48"/>
                  </a:cubicBezTo>
                  <a:cubicBezTo>
                    <a:pt x="283" y="51"/>
                    <a:pt x="296" y="53"/>
                    <a:pt x="296" y="64"/>
                  </a:cubicBezTo>
                  <a:close/>
                  <a:moveTo>
                    <a:pt x="260" y="48"/>
                  </a:moveTo>
                  <a:cubicBezTo>
                    <a:pt x="266" y="48"/>
                    <a:pt x="278" y="37"/>
                    <a:pt x="278" y="24"/>
                  </a:cubicBezTo>
                  <a:cubicBezTo>
                    <a:pt x="278" y="11"/>
                    <a:pt x="273" y="0"/>
                    <a:pt x="260" y="0"/>
                  </a:cubicBezTo>
                  <a:cubicBezTo>
                    <a:pt x="246" y="0"/>
                    <a:pt x="241" y="11"/>
                    <a:pt x="241" y="24"/>
                  </a:cubicBezTo>
                  <a:cubicBezTo>
                    <a:pt x="241" y="37"/>
                    <a:pt x="254" y="48"/>
                    <a:pt x="260" y="48"/>
                  </a:cubicBezTo>
                  <a:close/>
                  <a:moveTo>
                    <a:pt x="296" y="275"/>
                  </a:moveTo>
                  <a:cubicBezTo>
                    <a:pt x="296" y="285"/>
                    <a:pt x="296" y="285"/>
                    <a:pt x="296" y="285"/>
                  </a:cubicBezTo>
                  <a:cubicBezTo>
                    <a:pt x="296" y="300"/>
                    <a:pt x="296" y="300"/>
                    <a:pt x="290" y="300"/>
                  </a:cubicBezTo>
                  <a:cubicBezTo>
                    <a:pt x="229" y="300"/>
                    <a:pt x="229" y="300"/>
                    <a:pt x="229" y="300"/>
                  </a:cubicBezTo>
                  <a:cubicBezTo>
                    <a:pt x="224" y="300"/>
                    <a:pt x="224" y="300"/>
                    <a:pt x="224" y="285"/>
                  </a:cubicBezTo>
                  <a:cubicBezTo>
                    <a:pt x="224" y="275"/>
                    <a:pt x="224" y="275"/>
                    <a:pt x="224" y="275"/>
                  </a:cubicBezTo>
                  <a:cubicBezTo>
                    <a:pt x="224" y="264"/>
                    <a:pt x="236" y="263"/>
                    <a:pt x="247" y="259"/>
                  </a:cubicBezTo>
                  <a:cubicBezTo>
                    <a:pt x="251" y="263"/>
                    <a:pt x="256" y="265"/>
                    <a:pt x="260" y="265"/>
                  </a:cubicBezTo>
                  <a:cubicBezTo>
                    <a:pt x="264" y="265"/>
                    <a:pt x="268" y="263"/>
                    <a:pt x="273" y="259"/>
                  </a:cubicBezTo>
                  <a:cubicBezTo>
                    <a:pt x="283" y="263"/>
                    <a:pt x="296" y="264"/>
                    <a:pt x="296" y="275"/>
                  </a:cubicBezTo>
                  <a:close/>
                  <a:moveTo>
                    <a:pt x="260" y="259"/>
                  </a:moveTo>
                  <a:cubicBezTo>
                    <a:pt x="266" y="259"/>
                    <a:pt x="278" y="248"/>
                    <a:pt x="278" y="235"/>
                  </a:cubicBezTo>
                  <a:cubicBezTo>
                    <a:pt x="278" y="222"/>
                    <a:pt x="273" y="211"/>
                    <a:pt x="260" y="211"/>
                  </a:cubicBezTo>
                  <a:cubicBezTo>
                    <a:pt x="246" y="211"/>
                    <a:pt x="241" y="222"/>
                    <a:pt x="241" y="235"/>
                  </a:cubicBezTo>
                  <a:cubicBezTo>
                    <a:pt x="241" y="248"/>
                    <a:pt x="254" y="259"/>
                    <a:pt x="260" y="259"/>
                  </a:cubicBezTo>
                  <a:close/>
                  <a:moveTo>
                    <a:pt x="72" y="275"/>
                  </a:moveTo>
                  <a:cubicBezTo>
                    <a:pt x="72" y="285"/>
                    <a:pt x="72" y="285"/>
                    <a:pt x="72" y="285"/>
                  </a:cubicBezTo>
                  <a:cubicBezTo>
                    <a:pt x="72" y="300"/>
                    <a:pt x="72" y="300"/>
                    <a:pt x="67" y="300"/>
                  </a:cubicBezTo>
                  <a:cubicBezTo>
                    <a:pt x="5" y="300"/>
                    <a:pt x="5" y="300"/>
                    <a:pt x="5" y="300"/>
                  </a:cubicBezTo>
                  <a:cubicBezTo>
                    <a:pt x="0" y="300"/>
                    <a:pt x="0" y="300"/>
                    <a:pt x="0" y="285"/>
                  </a:cubicBezTo>
                  <a:cubicBezTo>
                    <a:pt x="0" y="275"/>
                    <a:pt x="0" y="275"/>
                    <a:pt x="0" y="275"/>
                  </a:cubicBezTo>
                  <a:cubicBezTo>
                    <a:pt x="0" y="264"/>
                    <a:pt x="12" y="263"/>
                    <a:pt x="23" y="259"/>
                  </a:cubicBezTo>
                  <a:cubicBezTo>
                    <a:pt x="27" y="263"/>
                    <a:pt x="32" y="265"/>
                    <a:pt x="36" y="265"/>
                  </a:cubicBezTo>
                  <a:cubicBezTo>
                    <a:pt x="40" y="265"/>
                    <a:pt x="45" y="263"/>
                    <a:pt x="49" y="259"/>
                  </a:cubicBezTo>
                  <a:cubicBezTo>
                    <a:pt x="59" y="263"/>
                    <a:pt x="72" y="264"/>
                    <a:pt x="72" y="275"/>
                  </a:cubicBezTo>
                  <a:close/>
                  <a:moveTo>
                    <a:pt x="36" y="259"/>
                  </a:moveTo>
                  <a:cubicBezTo>
                    <a:pt x="42" y="259"/>
                    <a:pt x="54" y="248"/>
                    <a:pt x="54" y="235"/>
                  </a:cubicBezTo>
                  <a:cubicBezTo>
                    <a:pt x="54" y="222"/>
                    <a:pt x="49" y="211"/>
                    <a:pt x="36" y="211"/>
                  </a:cubicBezTo>
                  <a:cubicBezTo>
                    <a:pt x="23" y="211"/>
                    <a:pt x="18" y="222"/>
                    <a:pt x="18" y="235"/>
                  </a:cubicBezTo>
                  <a:cubicBezTo>
                    <a:pt x="18" y="248"/>
                    <a:pt x="30" y="259"/>
                    <a:pt x="36" y="259"/>
                  </a:cubicBezTo>
                  <a:close/>
                  <a:moveTo>
                    <a:pt x="125" y="116"/>
                  </a:moveTo>
                  <a:cubicBezTo>
                    <a:pt x="125" y="100"/>
                    <a:pt x="131" y="87"/>
                    <a:pt x="147" y="87"/>
                  </a:cubicBezTo>
                  <a:cubicBezTo>
                    <a:pt x="163" y="87"/>
                    <a:pt x="169" y="100"/>
                    <a:pt x="169" y="116"/>
                  </a:cubicBezTo>
                  <a:cubicBezTo>
                    <a:pt x="169" y="132"/>
                    <a:pt x="154" y="145"/>
                    <a:pt x="147" y="145"/>
                  </a:cubicBezTo>
                  <a:cubicBezTo>
                    <a:pt x="140" y="145"/>
                    <a:pt x="125" y="132"/>
                    <a:pt x="125" y="116"/>
                  </a:cubicBezTo>
                  <a:close/>
                  <a:moveTo>
                    <a:pt x="148" y="156"/>
                  </a:moveTo>
                  <a:cubicBezTo>
                    <a:pt x="150" y="176"/>
                    <a:pt x="150" y="176"/>
                    <a:pt x="150" y="176"/>
                  </a:cubicBezTo>
                  <a:cubicBezTo>
                    <a:pt x="153" y="168"/>
                    <a:pt x="155" y="159"/>
                    <a:pt x="159" y="151"/>
                  </a:cubicBezTo>
                  <a:cubicBezTo>
                    <a:pt x="159" y="150"/>
                    <a:pt x="159" y="150"/>
                    <a:pt x="162" y="145"/>
                  </a:cubicBezTo>
                  <a:cubicBezTo>
                    <a:pt x="174" y="149"/>
                    <a:pt x="190" y="151"/>
                    <a:pt x="190" y="164"/>
                  </a:cubicBezTo>
                  <a:cubicBezTo>
                    <a:pt x="190" y="176"/>
                    <a:pt x="190" y="176"/>
                    <a:pt x="190" y="176"/>
                  </a:cubicBezTo>
                  <a:cubicBezTo>
                    <a:pt x="190" y="194"/>
                    <a:pt x="190" y="194"/>
                    <a:pt x="183" y="194"/>
                  </a:cubicBezTo>
                  <a:cubicBezTo>
                    <a:pt x="110" y="194"/>
                    <a:pt x="110" y="194"/>
                    <a:pt x="110" y="194"/>
                  </a:cubicBezTo>
                  <a:cubicBezTo>
                    <a:pt x="104" y="194"/>
                    <a:pt x="104" y="194"/>
                    <a:pt x="104" y="176"/>
                  </a:cubicBezTo>
                  <a:cubicBezTo>
                    <a:pt x="104" y="164"/>
                    <a:pt x="104" y="164"/>
                    <a:pt x="104" y="164"/>
                  </a:cubicBezTo>
                  <a:cubicBezTo>
                    <a:pt x="104" y="151"/>
                    <a:pt x="118" y="149"/>
                    <a:pt x="131" y="145"/>
                  </a:cubicBezTo>
                  <a:cubicBezTo>
                    <a:pt x="134" y="150"/>
                    <a:pt x="134" y="150"/>
                    <a:pt x="135" y="151"/>
                  </a:cubicBezTo>
                  <a:cubicBezTo>
                    <a:pt x="138" y="159"/>
                    <a:pt x="141" y="168"/>
                    <a:pt x="143" y="176"/>
                  </a:cubicBezTo>
                  <a:cubicBezTo>
                    <a:pt x="145" y="156"/>
                    <a:pt x="145" y="156"/>
                    <a:pt x="145" y="156"/>
                  </a:cubicBezTo>
                  <a:cubicBezTo>
                    <a:pt x="145" y="155"/>
                    <a:pt x="145" y="155"/>
                    <a:pt x="145" y="155"/>
                  </a:cubicBezTo>
                  <a:cubicBezTo>
                    <a:pt x="141" y="149"/>
                    <a:pt x="141" y="149"/>
                    <a:pt x="141" y="149"/>
                  </a:cubicBezTo>
                  <a:cubicBezTo>
                    <a:pt x="144" y="150"/>
                    <a:pt x="144" y="150"/>
                    <a:pt x="144" y="150"/>
                  </a:cubicBezTo>
                  <a:cubicBezTo>
                    <a:pt x="145" y="150"/>
                    <a:pt x="145" y="150"/>
                    <a:pt x="146" y="150"/>
                  </a:cubicBezTo>
                  <a:cubicBezTo>
                    <a:pt x="146" y="150"/>
                    <a:pt x="146" y="150"/>
                    <a:pt x="147" y="150"/>
                  </a:cubicBezTo>
                  <a:cubicBezTo>
                    <a:pt x="147" y="150"/>
                    <a:pt x="147" y="150"/>
                    <a:pt x="147" y="150"/>
                  </a:cubicBezTo>
                  <a:cubicBezTo>
                    <a:pt x="149" y="150"/>
                    <a:pt x="149" y="150"/>
                    <a:pt x="149" y="150"/>
                  </a:cubicBezTo>
                  <a:cubicBezTo>
                    <a:pt x="152" y="149"/>
                    <a:pt x="152" y="149"/>
                    <a:pt x="152" y="149"/>
                  </a:cubicBezTo>
                  <a:cubicBezTo>
                    <a:pt x="149" y="155"/>
                    <a:pt x="149" y="155"/>
                    <a:pt x="149" y="155"/>
                  </a:cubicBezTo>
                  <a:lnTo>
                    <a:pt x="148" y="156"/>
                  </a:lnTo>
                  <a:close/>
                </a:path>
              </a:pathLst>
            </a:custGeom>
            <a:solidFill>
              <a:schemeClr val="tx1"/>
            </a:solidFill>
            <a:ln>
              <a:noFill/>
            </a:ln>
          </p:spPr>
          <p:txBody>
            <a:bodyPr vert="horz" wrap="square" lIns="61729" tIns="30865" rIns="61729" bIns="30865" numCol="1" anchor="t" anchorCtr="0" compatLnSpc="1">
              <a:prstTxWarp prst="textNoShape">
                <a:avLst/>
              </a:prstTxWarp>
            </a:bodyPr>
            <a:lstStyle/>
            <a:p>
              <a:pPr defTabSz="685775"/>
              <a:endParaRPr lang="en-US" sz="1200">
                <a:solidFill>
                  <a:srgbClr val="000000"/>
                </a:solidFill>
                <a:latin typeface="Segoe UI"/>
              </a:endParaRPr>
            </a:p>
          </p:txBody>
        </p:sp>
      </p:grpSp>
      <p:sp>
        <p:nvSpPr>
          <p:cNvPr id="4" name="TextBox 3">
            <a:extLst>
              <a:ext uri="{FF2B5EF4-FFF2-40B4-BE49-F238E27FC236}">
                <a16:creationId xmlns:a16="http://schemas.microsoft.com/office/drawing/2014/main" id="{FC93A8B2-26BB-4190-AC0B-B1F48AE61654}"/>
              </a:ext>
            </a:extLst>
          </p:cNvPr>
          <p:cNvSpPr txBox="1"/>
          <p:nvPr/>
        </p:nvSpPr>
        <p:spPr>
          <a:xfrm>
            <a:off x="463889" y="2571750"/>
            <a:ext cx="2462022" cy="1523494"/>
          </a:xfrm>
          <a:prstGeom prst="rect">
            <a:avLst/>
          </a:prstGeom>
          <a:noFill/>
        </p:spPr>
        <p:txBody>
          <a:bodyPr wrap="square" lIns="0" tIns="0" rIns="0" bIns="0" rtlCol="0">
            <a:spAutoFit/>
          </a:bodyPr>
          <a:lstStyle/>
          <a:p>
            <a:pPr marL="600075" lvl="1" indent="-257175" defTabSz="685775">
              <a:buFont typeface="Courier New" panose="02070309020205020404" pitchFamily="49" charset="0"/>
              <a:buChar char="o"/>
            </a:pPr>
            <a:r>
              <a:rPr lang="en-US" sz="1200" dirty="0">
                <a:solidFill>
                  <a:srgbClr val="000000"/>
                </a:solidFill>
                <a:latin typeface="Segoe UI"/>
              </a:rPr>
              <a:t>Types of flows created</a:t>
            </a:r>
          </a:p>
          <a:p>
            <a:pPr marL="942963" lvl="2" indent="-257175" defTabSz="685775">
              <a:buFont typeface="Courier New" panose="02070309020205020404" pitchFamily="49" charset="0"/>
              <a:buChar char="o"/>
            </a:pPr>
            <a:r>
              <a:rPr lang="en-US" sz="900" dirty="0">
                <a:solidFill>
                  <a:srgbClr val="000000"/>
                </a:solidFill>
                <a:latin typeface="Segoe UI"/>
              </a:rPr>
              <a:t>Button click</a:t>
            </a:r>
          </a:p>
          <a:p>
            <a:pPr marL="942963" lvl="2" indent="-257175" defTabSz="685775">
              <a:buFont typeface="Courier New" panose="02070309020205020404" pitchFamily="49" charset="0"/>
              <a:buChar char="o"/>
            </a:pPr>
            <a:r>
              <a:rPr lang="en-US" sz="900" dirty="0">
                <a:solidFill>
                  <a:srgbClr val="000000"/>
                </a:solidFill>
                <a:latin typeface="Segoe UI"/>
              </a:rPr>
              <a:t>Scheduled </a:t>
            </a:r>
          </a:p>
          <a:p>
            <a:pPr marL="942963" lvl="2" indent="-257175" defTabSz="685775">
              <a:buFont typeface="Courier New" panose="02070309020205020404" pitchFamily="49" charset="0"/>
              <a:buChar char="o"/>
            </a:pPr>
            <a:r>
              <a:rPr lang="en-US" sz="900" dirty="0">
                <a:solidFill>
                  <a:srgbClr val="000000"/>
                </a:solidFill>
                <a:latin typeface="Segoe UI"/>
              </a:rPr>
              <a:t>System events</a:t>
            </a:r>
          </a:p>
          <a:p>
            <a:pPr marL="942963" lvl="2" indent="-257175" defTabSz="685775">
              <a:buFont typeface="Courier New" panose="02070309020205020404" pitchFamily="49" charset="0"/>
              <a:buChar char="o"/>
            </a:pPr>
            <a:endParaRPr lang="en-US" sz="1200" dirty="0">
              <a:solidFill>
                <a:srgbClr val="000000"/>
              </a:solidFill>
              <a:latin typeface="Segoe UI"/>
            </a:endParaRPr>
          </a:p>
          <a:p>
            <a:pPr marL="600075" lvl="1" indent="-257175" defTabSz="685775">
              <a:buFont typeface="Courier New" panose="02070309020205020404" pitchFamily="49" charset="0"/>
              <a:buChar char="o"/>
            </a:pPr>
            <a:r>
              <a:rPr lang="en-US" sz="1200" dirty="0">
                <a:solidFill>
                  <a:srgbClr val="000000"/>
                </a:solidFill>
                <a:latin typeface="Segoe UI"/>
              </a:rPr>
              <a:t>Flow creation trends</a:t>
            </a:r>
          </a:p>
          <a:p>
            <a:pPr marL="600075" lvl="1" indent="-257175" defTabSz="685775">
              <a:buFont typeface="Courier New" panose="02070309020205020404" pitchFamily="49" charset="0"/>
              <a:buChar char="o"/>
            </a:pPr>
            <a:endParaRPr lang="en-US" sz="1200" dirty="0">
              <a:solidFill>
                <a:srgbClr val="000000"/>
              </a:solidFill>
              <a:latin typeface="Segoe UI"/>
            </a:endParaRPr>
          </a:p>
          <a:p>
            <a:pPr marL="600075" lvl="1" indent="-257175" defTabSz="685775">
              <a:buFont typeface="Courier New" panose="02070309020205020404" pitchFamily="49" charset="0"/>
              <a:buChar char="o"/>
            </a:pPr>
            <a:r>
              <a:rPr lang="en-US" sz="1200" dirty="0">
                <a:solidFill>
                  <a:srgbClr val="000000"/>
                </a:solidFill>
                <a:latin typeface="Segoe UI"/>
              </a:rPr>
              <a:t>Created flow list view</a:t>
            </a:r>
          </a:p>
          <a:p>
            <a:pPr marL="342900" lvl="1" defTabSz="685775"/>
            <a:endParaRPr lang="en-US" sz="1200" dirty="0">
              <a:solidFill>
                <a:srgbClr val="000000"/>
              </a:solidFill>
              <a:latin typeface="Segoe UI"/>
            </a:endParaRPr>
          </a:p>
        </p:txBody>
      </p:sp>
      <p:grpSp>
        <p:nvGrpSpPr>
          <p:cNvPr id="5" name="Group 4" descr="Usage Graphic">
            <a:extLst>
              <a:ext uri="{FF2B5EF4-FFF2-40B4-BE49-F238E27FC236}">
                <a16:creationId xmlns:a16="http://schemas.microsoft.com/office/drawing/2014/main" id="{1A4BAACE-05D9-40B8-AF72-2B41A47CD4F1}"/>
              </a:ext>
            </a:extLst>
          </p:cNvPr>
          <p:cNvGrpSpPr/>
          <p:nvPr/>
        </p:nvGrpSpPr>
        <p:grpSpPr>
          <a:xfrm>
            <a:off x="4072092" y="1103564"/>
            <a:ext cx="863522" cy="1175274"/>
            <a:chOff x="5048777" y="1462828"/>
            <a:chExt cx="1151362" cy="1567032"/>
          </a:xfrm>
        </p:grpSpPr>
        <p:sp>
          <p:nvSpPr>
            <p:cNvPr id="14" name="Oval 13">
              <a:extLst>
                <a:ext uri="{FF2B5EF4-FFF2-40B4-BE49-F238E27FC236}">
                  <a16:creationId xmlns:a16="http://schemas.microsoft.com/office/drawing/2014/main" id="{185996FE-A5DC-4555-8197-23B0A3BA8C1B}"/>
                </a:ext>
              </a:extLst>
            </p:cNvPr>
            <p:cNvSpPr/>
            <p:nvPr/>
          </p:nvSpPr>
          <p:spPr bwMode="auto">
            <a:xfrm>
              <a:off x="5048777" y="1462828"/>
              <a:ext cx="1151362" cy="1151363"/>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34444" tIns="107556" rIns="134444" bIns="107556" numCol="1" spcCol="0" rtlCol="0" fromWordArt="0" anchor="ctr" anchorCtr="0" forceAA="0" compatLnSpc="1">
              <a:prstTxWarp prst="textNoShape">
                <a:avLst/>
              </a:prstTxWarp>
              <a:noAutofit/>
            </a:bodyPr>
            <a:lstStyle/>
            <a:p>
              <a:pPr defTabSz="685445" fontAlgn="base">
                <a:spcBef>
                  <a:spcPct val="0"/>
                </a:spcBef>
                <a:spcAft>
                  <a:spcPct val="0"/>
                </a:spcAft>
                <a:defRPr/>
              </a:pPr>
              <a:endParaRPr lang="en-US" sz="1471" kern="0" err="1">
                <a:gradFill>
                  <a:gsLst>
                    <a:gs pos="0">
                      <a:srgbClr val="FFFFFF"/>
                    </a:gs>
                    <a:gs pos="100000">
                      <a:srgbClr val="FFFFFF"/>
                    </a:gs>
                  </a:gsLst>
                  <a:lin ang="5400000" scaled="0"/>
                </a:gradFill>
                <a:latin typeface="Segoe UI"/>
                <a:cs typeface="Segoe UI" pitchFamily="34" charset="0"/>
              </a:endParaRPr>
            </a:p>
          </p:txBody>
        </p:sp>
        <p:sp>
          <p:nvSpPr>
            <p:cNvPr id="15" name="Power BI">
              <a:extLst>
                <a:ext uri="{FF2B5EF4-FFF2-40B4-BE49-F238E27FC236}">
                  <a16:creationId xmlns:a16="http://schemas.microsoft.com/office/drawing/2014/main" id="{F7DB11EB-EBC2-40F9-9448-54832BC8CE12}"/>
                </a:ext>
              </a:extLst>
            </p:cNvPr>
            <p:cNvSpPr txBox="1"/>
            <p:nvPr/>
          </p:nvSpPr>
          <p:spPr>
            <a:xfrm>
              <a:off x="5048777" y="2722084"/>
              <a:ext cx="1151362" cy="307776"/>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1500">
                  <a:solidFill>
                    <a:srgbClr val="1A1A1A"/>
                  </a:solidFill>
                </a:rPr>
                <a:t>Usage</a:t>
              </a:r>
            </a:p>
          </p:txBody>
        </p:sp>
        <p:sp>
          <p:nvSpPr>
            <p:cNvPr id="20" name="Freeform 20">
              <a:extLst>
                <a:ext uri="{FF2B5EF4-FFF2-40B4-BE49-F238E27FC236}">
                  <a16:creationId xmlns:a16="http://schemas.microsoft.com/office/drawing/2014/main" id="{DC98E921-9C6B-42F3-B542-91331DE114BA}"/>
                </a:ext>
              </a:extLst>
            </p:cNvPr>
            <p:cNvSpPr>
              <a:spLocks noEditPoints="1"/>
            </p:cNvSpPr>
            <p:nvPr/>
          </p:nvSpPr>
          <p:spPr bwMode="black">
            <a:xfrm>
              <a:off x="5350086" y="1730137"/>
              <a:ext cx="574852" cy="471887"/>
            </a:xfrm>
            <a:custGeom>
              <a:avLst/>
              <a:gdLst>
                <a:gd name="T0" fmla="*/ 243 w 708"/>
                <a:gd name="T1" fmla="*/ 484 h 614"/>
                <a:gd name="T2" fmla="*/ 243 w 708"/>
                <a:gd name="T3" fmla="*/ 614 h 614"/>
                <a:gd name="T4" fmla="*/ 0 w 708"/>
                <a:gd name="T5" fmla="*/ 614 h 614"/>
                <a:gd name="T6" fmla="*/ 104 w 708"/>
                <a:gd name="T7" fmla="*/ 437 h 614"/>
                <a:gd name="T8" fmla="*/ 174 w 708"/>
                <a:gd name="T9" fmla="*/ 437 h 614"/>
                <a:gd name="T10" fmla="*/ 134 w 708"/>
                <a:gd name="T11" fmla="*/ 484 h 614"/>
                <a:gd name="T12" fmla="*/ 243 w 708"/>
                <a:gd name="T13" fmla="*/ 484 h 614"/>
                <a:gd name="T14" fmla="*/ 574 w 708"/>
                <a:gd name="T15" fmla="*/ 484 h 614"/>
                <a:gd name="T16" fmla="*/ 465 w 708"/>
                <a:gd name="T17" fmla="*/ 484 h 614"/>
                <a:gd name="T18" fmla="*/ 465 w 708"/>
                <a:gd name="T19" fmla="*/ 614 h 614"/>
                <a:gd name="T20" fmla="*/ 465 w 708"/>
                <a:gd name="T21" fmla="*/ 614 h 614"/>
                <a:gd name="T22" fmla="*/ 708 w 708"/>
                <a:gd name="T23" fmla="*/ 614 h 614"/>
                <a:gd name="T24" fmla="*/ 604 w 708"/>
                <a:gd name="T25" fmla="*/ 437 h 614"/>
                <a:gd name="T26" fmla="*/ 533 w 708"/>
                <a:gd name="T27" fmla="*/ 437 h 614"/>
                <a:gd name="T28" fmla="*/ 574 w 708"/>
                <a:gd name="T29" fmla="*/ 484 h 614"/>
                <a:gd name="T30" fmla="*/ 354 w 708"/>
                <a:gd name="T31" fmla="*/ 229 h 614"/>
                <a:gd name="T32" fmla="*/ 507 w 708"/>
                <a:gd name="T33" fmla="*/ 408 h 614"/>
                <a:gd name="T34" fmla="*/ 590 w 708"/>
                <a:gd name="T35" fmla="*/ 408 h 614"/>
                <a:gd name="T36" fmla="*/ 486 w 708"/>
                <a:gd name="T37" fmla="*/ 229 h 614"/>
                <a:gd name="T38" fmla="*/ 222 w 708"/>
                <a:gd name="T39" fmla="*/ 229 h 614"/>
                <a:gd name="T40" fmla="*/ 118 w 708"/>
                <a:gd name="T41" fmla="*/ 408 h 614"/>
                <a:gd name="T42" fmla="*/ 200 w 708"/>
                <a:gd name="T43" fmla="*/ 408 h 614"/>
                <a:gd name="T44" fmla="*/ 354 w 708"/>
                <a:gd name="T45" fmla="*/ 229 h 614"/>
                <a:gd name="T46" fmla="*/ 354 w 708"/>
                <a:gd name="T47" fmla="*/ 0 h 614"/>
                <a:gd name="T48" fmla="*/ 238 w 708"/>
                <a:gd name="T49" fmla="*/ 200 h 614"/>
                <a:gd name="T50" fmla="*/ 470 w 708"/>
                <a:gd name="T51" fmla="*/ 200 h 614"/>
                <a:gd name="T52" fmla="*/ 354 w 708"/>
                <a:gd name="T53" fmla="*/ 0 h 614"/>
                <a:gd name="T54" fmla="*/ 354 w 708"/>
                <a:gd name="T55" fmla="*/ 274 h 614"/>
                <a:gd name="T56" fmla="*/ 196 w 708"/>
                <a:gd name="T57" fmla="*/ 463 h 614"/>
                <a:gd name="T58" fmla="*/ 278 w 708"/>
                <a:gd name="T59" fmla="*/ 463 h 614"/>
                <a:gd name="T60" fmla="*/ 278 w 708"/>
                <a:gd name="T61" fmla="*/ 614 h 614"/>
                <a:gd name="T62" fmla="*/ 430 w 708"/>
                <a:gd name="T63" fmla="*/ 614 h 614"/>
                <a:gd name="T64" fmla="*/ 430 w 708"/>
                <a:gd name="T65" fmla="*/ 463 h 614"/>
                <a:gd name="T66" fmla="*/ 515 w 708"/>
                <a:gd name="T67" fmla="*/ 463 h 614"/>
                <a:gd name="T68" fmla="*/ 354 w 708"/>
                <a:gd name="T69" fmla="*/ 274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614">
                  <a:moveTo>
                    <a:pt x="243" y="484"/>
                  </a:moveTo>
                  <a:lnTo>
                    <a:pt x="243" y="614"/>
                  </a:lnTo>
                  <a:lnTo>
                    <a:pt x="0" y="614"/>
                  </a:lnTo>
                  <a:lnTo>
                    <a:pt x="104" y="437"/>
                  </a:lnTo>
                  <a:lnTo>
                    <a:pt x="174" y="437"/>
                  </a:lnTo>
                  <a:lnTo>
                    <a:pt x="134" y="484"/>
                  </a:lnTo>
                  <a:lnTo>
                    <a:pt x="243" y="484"/>
                  </a:lnTo>
                  <a:close/>
                  <a:moveTo>
                    <a:pt x="574" y="484"/>
                  </a:moveTo>
                  <a:lnTo>
                    <a:pt x="465" y="484"/>
                  </a:lnTo>
                  <a:lnTo>
                    <a:pt x="465" y="614"/>
                  </a:lnTo>
                  <a:lnTo>
                    <a:pt x="465" y="614"/>
                  </a:lnTo>
                  <a:lnTo>
                    <a:pt x="708" y="614"/>
                  </a:lnTo>
                  <a:lnTo>
                    <a:pt x="604" y="437"/>
                  </a:lnTo>
                  <a:lnTo>
                    <a:pt x="533" y="437"/>
                  </a:lnTo>
                  <a:lnTo>
                    <a:pt x="574" y="484"/>
                  </a:lnTo>
                  <a:close/>
                  <a:moveTo>
                    <a:pt x="354" y="229"/>
                  </a:moveTo>
                  <a:lnTo>
                    <a:pt x="507" y="408"/>
                  </a:lnTo>
                  <a:lnTo>
                    <a:pt x="590" y="408"/>
                  </a:lnTo>
                  <a:lnTo>
                    <a:pt x="486" y="229"/>
                  </a:lnTo>
                  <a:lnTo>
                    <a:pt x="222" y="229"/>
                  </a:lnTo>
                  <a:lnTo>
                    <a:pt x="118" y="408"/>
                  </a:lnTo>
                  <a:lnTo>
                    <a:pt x="200" y="408"/>
                  </a:lnTo>
                  <a:lnTo>
                    <a:pt x="354" y="229"/>
                  </a:lnTo>
                  <a:close/>
                  <a:moveTo>
                    <a:pt x="354" y="0"/>
                  </a:moveTo>
                  <a:lnTo>
                    <a:pt x="238" y="200"/>
                  </a:lnTo>
                  <a:lnTo>
                    <a:pt x="470" y="200"/>
                  </a:lnTo>
                  <a:lnTo>
                    <a:pt x="354" y="0"/>
                  </a:lnTo>
                  <a:close/>
                  <a:moveTo>
                    <a:pt x="354" y="274"/>
                  </a:moveTo>
                  <a:lnTo>
                    <a:pt x="196" y="463"/>
                  </a:lnTo>
                  <a:lnTo>
                    <a:pt x="278" y="463"/>
                  </a:lnTo>
                  <a:lnTo>
                    <a:pt x="278" y="614"/>
                  </a:lnTo>
                  <a:lnTo>
                    <a:pt x="430" y="614"/>
                  </a:lnTo>
                  <a:lnTo>
                    <a:pt x="430" y="463"/>
                  </a:lnTo>
                  <a:lnTo>
                    <a:pt x="515" y="463"/>
                  </a:lnTo>
                  <a:lnTo>
                    <a:pt x="354" y="274"/>
                  </a:lnTo>
                  <a:close/>
                </a:path>
              </a:pathLst>
            </a:custGeom>
            <a:solidFill>
              <a:schemeClr val="tx1"/>
            </a:solidFill>
            <a:ln>
              <a:noFill/>
            </a:ln>
          </p:spPr>
          <p:txBody>
            <a:bodyPr vert="horz" wrap="square" lIns="61729" tIns="30865" rIns="61729" bIns="30865" numCol="1" anchor="t" anchorCtr="0" compatLnSpc="1">
              <a:prstTxWarp prst="textNoShape">
                <a:avLst/>
              </a:prstTxWarp>
            </a:bodyPr>
            <a:lstStyle/>
            <a:p>
              <a:pPr defTabSz="685775"/>
              <a:endParaRPr lang="en-US" sz="1200">
                <a:solidFill>
                  <a:srgbClr val="000000"/>
                </a:solidFill>
                <a:latin typeface="Segoe UI"/>
              </a:endParaRPr>
            </a:p>
          </p:txBody>
        </p:sp>
      </p:grpSp>
      <p:sp>
        <p:nvSpPr>
          <p:cNvPr id="24" name="TextBox 23">
            <a:extLst>
              <a:ext uri="{FF2B5EF4-FFF2-40B4-BE49-F238E27FC236}">
                <a16:creationId xmlns:a16="http://schemas.microsoft.com/office/drawing/2014/main" id="{FB33E03F-9DEE-4A52-AC2B-14FD1CAF3538}"/>
              </a:ext>
            </a:extLst>
          </p:cNvPr>
          <p:cNvSpPr txBox="1"/>
          <p:nvPr/>
        </p:nvSpPr>
        <p:spPr>
          <a:xfrm>
            <a:off x="3282632" y="2571750"/>
            <a:ext cx="2462022" cy="2354491"/>
          </a:xfrm>
          <a:prstGeom prst="rect">
            <a:avLst/>
          </a:prstGeom>
          <a:noFill/>
        </p:spPr>
        <p:txBody>
          <a:bodyPr wrap="square" lIns="0" tIns="0" rIns="0" bIns="0" rtlCol="0">
            <a:spAutoFit/>
          </a:bodyPr>
          <a:lstStyle/>
          <a:p>
            <a:pPr marL="600075" lvl="1" indent="-257175" defTabSz="685775">
              <a:buFont typeface="Courier New" panose="02070309020205020404" pitchFamily="49" charset="0"/>
              <a:buChar char="o"/>
            </a:pPr>
            <a:r>
              <a:rPr lang="en-US" sz="1200" dirty="0">
                <a:solidFill>
                  <a:srgbClr val="000000"/>
                </a:solidFill>
                <a:latin typeface="Segoe UI"/>
              </a:rPr>
              <a:t>Run metrics - </a:t>
            </a:r>
            <a:r>
              <a:rPr lang="en-US" sz="900" dirty="0">
                <a:solidFill>
                  <a:srgbClr val="000000"/>
                </a:solidFill>
                <a:latin typeface="Segoe UI"/>
              </a:rPr>
              <a:t>Active runs, success and failure</a:t>
            </a:r>
          </a:p>
          <a:p>
            <a:pPr marL="600075" lvl="1" indent="-257175" defTabSz="685775">
              <a:buFont typeface="Courier New" panose="02070309020205020404" pitchFamily="49" charset="0"/>
              <a:buChar char="o"/>
            </a:pPr>
            <a:endParaRPr lang="en-US" sz="1200" dirty="0">
              <a:solidFill>
                <a:srgbClr val="000000"/>
              </a:solidFill>
              <a:latin typeface="Segoe UI"/>
            </a:endParaRPr>
          </a:p>
          <a:p>
            <a:pPr marL="600075" lvl="1" indent="-257175" defTabSz="685775">
              <a:buFont typeface="Courier New" panose="02070309020205020404" pitchFamily="49" charset="0"/>
              <a:buChar char="o"/>
            </a:pPr>
            <a:r>
              <a:rPr lang="en-US" sz="1200" dirty="0">
                <a:solidFill>
                  <a:srgbClr val="000000"/>
                </a:solidFill>
                <a:latin typeface="Segoe UI"/>
              </a:rPr>
              <a:t>Flows in use</a:t>
            </a:r>
          </a:p>
          <a:p>
            <a:pPr marL="600075" lvl="1" indent="-257175" defTabSz="685775">
              <a:buFont typeface="Courier New" panose="02070309020205020404" pitchFamily="49" charset="0"/>
              <a:buChar char="o"/>
            </a:pPr>
            <a:endParaRPr lang="en-US" sz="1200" dirty="0">
              <a:solidFill>
                <a:srgbClr val="000000"/>
              </a:solidFill>
              <a:latin typeface="Segoe UI"/>
            </a:endParaRPr>
          </a:p>
          <a:p>
            <a:pPr marL="600075" lvl="1" indent="-257175" defTabSz="685775">
              <a:buFont typeface="Courier New" panose="02070309020205020404" pitchFamily="49" charset="0"/>
              <a:buChar char="o"/>
            </a:pPr>
            <a:r>
              <a:rPr lang="en-US" sz="1200" dirty="0">
                <a:solidFill>
                  <a:srgbClr val="000000"/>
                </a:solidFill>
                <a:latin typeface="Segoe UI"/>
              </a:rPr>
              <a:t>Flows in use trend</a:t>
            </a:r>
          </a:p>
          <a:p>
            <a:pPr marL="600075" lvl="1" indent="-257175" defTabSz="685775">
              <a:buFont typeface="Courier New" panose="02070309020205020404" pitchFamily="49" charset="0"/>
              <a:buChar char="o"/>
            </a:pPr>
            <a:endParaRPr lang="en-US" sz="1200" dirty="0">
              <a:solidFill>
                <a:srgbClr val="000000"/>
              </a:solidFill>
              <a:latin typeface="Segoe UI"/>
            </a:endParaRPr>
          </a:p>
          <a:p>
            <a:pPr marL="600075" lvl="1" indent="-257175" defTabSz="685775">
              <a:buFont typeface="Courier New" panose="02070309020205020404" pitchFamily="49" charset="0"/>
              <a:buChar char="o"/>
            </a:pPr>
            <a:r>
              <a:rPr lang="en-US" sz="1200" dirty="0">
                <a:solidFill>
                  <a:srgbClr val="000000"/>
                </a:solidFill>
                <a:latin typeface="Segoe UI"/>
              </a:rPr>
              <a:t>Shared flows and types, flow names, # of shares</a:t>
            </a:r>
          </a:p>
          <a:p>
            <a:pPr marL="600075" lvl="1" indent="-257175" defTabSz="685775">
              <a:buFont typeface="Courier New" panose="02070309020205020404" pitchFamily="49" charset="0"/>
              <a:buChar char="o"/>
            </a:pPr>
            <a:endParaRPr lang="en-US" sz="1200" dirty="0">
              <a:solidFill>
                <a:srgbClr val="000000"/>
              </a:solidFill>
              <a:latin typeface="Segoe UI"/>
            </a:endParaRPr>
          </a:p>
          <a:p>
            <a:pPr marL="600075" lvl="1" indent="-257175" defTabSz="685775">
              <a:buFont typeface="Courier New" panose="02070309020205020404" pitchFamily="49" charset="0"/>
              <a:buChar char="o"/>
            </a:pPr>
            <a:r>
              <a:rPr lang="en-US" sz="1200" dirty="0">
                <a:solidFill>
                  <a:srgbClr val="000000"/>
                </a:solidFill>
                <a:latin typeface="Segoe UI"/>
              </a:rPr>
              <a:t>Connectors by runs, # connections, flows involved and drill down on flows</a:t>
            </a:r>
          </a:p>
        </p:txBody>
      </p:sp>
      <p:grpSp>
        <p:nvGrpSpPr>
          <p:cNvPr id="22" name="Group 21" descr="Health Graphic">
            <a:extLst>
              <a:ext uri="{FF2B5EF4-FFF2-40B4-BE49-F238E27FC236}">
                <a16:creationId xmlns:a16="http://schemas.microsoft.com/office/drawing/2014/main" id="{0B6943B3-A556-4C69-A7E9-FA3607EC12A4}"/>
              </a:ext>
            </a:extLst>
          </p:cNvPr>
          <p:cNvGrpSpPr/>
          <p:nvPr/>
        </p:nvGrpSpPr>
        <p:grpSpPr>
          <a:xfrm>
            <a:off x="6842318" y="1097121"/>
            <a:ext cx="1082872" cy="1165820"/>
            <a:chOff x="7480902" y="1462828"/>
            <a:chExt cx="1443829" cy="1554426"/>
          </a:xfrm>
        </p:grpSpPr>
        <p:sp>
          <p:nvSpPr>
            <p:cNvPr id="16" name="Oval 15">
              <a:extLst>
                <a:ext uri="{FF2B5EF4-FFF2-40B4-BE49-F238E27FC236}">
                  <a16:creationId xmlns:a16="http://schemas.microsoft.com/office/drawing/2014/main" id="{32080DCF-6D66-44A8-B18B-FAA12A5B646E}"/>
                </a:ext>
              </a:extLst>
            </p:cNvPr>
            <p:cNvSpPr/>
            <p:nvPr/>
          </p:nvSpPr>
          <p:spPr bwMode="auto">
            <a:xfrm>
              <a:off x="7627136" y="1462828"/>
              <a:ext cx="1151362" cy="1151363"/>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34444" tIns="107556" rIns="134444" bIns="107556" numCol="1" spcCol="0" rtlCol="0" fromWordArt="0" anchor="ctr" anchorCtr="0" forceAA="0" compatLnSpc="1">
              <a:prstTxWarp prst="textNoShape">
                <a:avLst/>
              </a:prstTxWarp>
              <a:noAutofit/>
            </a:bodyPr>
            <a:lstStyle/>
            <a:p>
              <a:pPr defTabSz="685445" fontAlgn="base">
                <a:spcBef>
                  <a:spcPct val="0"/>
                </a:spcBef>
                <a:spcAft>
                  <a:spcPct val="0"/>
                </a:spcAft>
                <a:defRPr/>
              </a:pPr>
              <a:endParaRPr lang="en-US" sz="1471" kern="0" err="1">
                <a:gradFill>
                  <a:gsLst>
                    <a:gs pos="0">
                      <a:srgbClr val="FFFFFF"/>
                    </a:gs>
                    <a:gs pos="100000">
                      <a:srgbClr val="FFFFFF"/>
                    </a:gs>
                  </a:gsLst>
                  <a:lin ang="5400000" scaled="0"/>
                </a:gradFill>
                <a:latin typeface="Segoe UI"/>
                <a:cs typeface="Segoe UI" pitchFamily="34" charset="0"/>
              </a:endParaRPr>
            </a:p>
          </p:txBody>
        </p:sp>
        <p:sp>
          <p:nvSpPr>
            <p:cNvPr id="17" name="Power BI">
              <a:extLst>
                <a:ext uri="{FF2B5EF4-FFF2-40B4-BE49-F238E27FC236}">
                  <a16:creationId xmlns:a16="http://schemas.microsoft.com/office/drawing/2014/main" id="{505861A1-9E16-493B-93E8-6BF2CFA172A2}"/>
                </a:ext>
              </a:extLst>
            </p:cNvPr>
            <p:cNvSpPr txBox="1"/>
            <p:nvPr/>
          </p:nvSpPr>
          <p:spPr>
            <a:xfrm>
              <a:off x="7480902" y="2709478"/>
              <a:ext cx="1443829" cy="307776"/>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000" b="0" i="0" u="none" strike="noStrike" kern="0" cap="none" spc="0" normalizeH="0" baseline="0">
                  <a:ln>
                    <a:noFill/>
                  </a:ln>
                  <a:effectLst/>
                  <a:uLnTx/>
                  <a:uFillTx/>
                  <a:latin typeface="Segoe UI Semibold"/>
                  <a:cs typeface="Segoe UI Light" panose="020B0502040204020203" pitchFamily="34" charset="0"/>
                </a:defRPr>
              </a:lvl1pPr>
            </a:lstStyle>
            <a:p>
              <a:pPr defTabSz="672161">
                <a:defRPr/>
              </a:pPr>
              <a:r>
                <a:rPr lang="en-US" sz="1500">
                  <a:solidFill>
                    <a:srgbClr val="1A1A1A"/>
                  </a:solidFill>
                </a:rPr>
                <a:t>Health</a:t>
              </a:r>
            </a:p>
          </p:txBody>
        </p:sp>
        <p:sp>
          <p:nvSpPr>
            <p:cNvPr id="21" name="Freeform 81">
              <a:extLst>
                <a:ext uri="{FF2B5EF4-FFF2-40B4-BE49-F238E27FC236}">
                  <a16:creationId xmlns:a16="http://schemas.microsoft.com/office/drawing/2014/main" id="{D4953C73-2C8C-4ACC-90D1-64474D43CC8A}"/>
                </a:ext>
              </a:extLst>
            </p:cNvPr>
            <p:cNvSpPr>
              <a:spLocks/>
            </p:cNvSpPr>
            <p:nvPr/>
          </p:nvSpPr>
          <p:spPr bwMode="black">
            <a:xfrm>
              <a:off x="7990677" y="1677225"/>
              <a:ext cx="424280" cy="577710"/>
            </a:xfrm>
            <a:custGeom>
              <a:avLst/>
              <a:gdLst>
                <a:gd name="T0" fmla="*/ 230 w 256"/>
                <a:gd name="T1" fmla="*/ 221 h 349"/>
                <a:gd name="T2" fmla="*/ 256 w 256"/>
                <a:gd name="T3" fmla="*/ 202 h 349"/>
                <a:gd name="T4" fmla="*/ 232 w 256"/>
                <a:gd name="T5" fmla="*/ 184 h 349"/>
                <a:gd name="T6" fmla="*/ 239 w 256"/>
                <a:gd name="T7" fmla="*/ 170 h 349"/>
                <a:gd name="T8" fmla="*/ 217 w 256"/>
                <a:gd name="T9" fmla="*/ 152 h 349"/>
                <a:gd name="T10" fmla="*/ 187 w 256"/>
                <a:gd name="T11" fmla="*/ 152 h 349"/>
                <a:gd name="T12" fmla="*/ 187 w 256"/>
                <a:gd name="T13" fmla="*/ 91 h 349"/>
                <a:gd name="T14" fmla="*/ 217 w 256"/>
                <a:gd name="T15" fmla="*/ 45 h 349"/>
                <a:gd name="T16" fmla="*/ 203 w 256"/>
                <a:gd name="T17" fmla="*/ 10 h 349"/>
                <a:gd name="T18" fmla="*/ 166 w 256"/>
                <a:gd name="T19" fmla="*/ 58 h 349"/>
                <a:gd name="T20" fmla="*/ 130 w 256"/>
                <a:gd name="T21" fmla="*/ 10 h 349"/>
                <a:gd name="T22" fmla="*/ 116 w 256"/>
                <a:gd name="T23" fmla="*/ 45 h 349"/>
                <a:gd name="T24" fmla="*/ 146 w 256"/>
                <a:gd name="T25" fmla="*/ 91 h 349"/>
                <a:gd name="T26" fmla="*/ 146 w 256"/>
                <a:gd name="T27" fmla="*/ 121 h 349"/>
                <a:gd name="T28" fmla="*/ 143 w 256"/>
                <a:gd name="T29" fmla="*/ 119 h 349"/>
                <a:gd name="T30" fmla="*/ 99 w 256"/>
                <a:gd name="T31" fmla="*/ 126 h 349"/>
                <a:gd name="T32" fmla="*/ 45 w 256"/>
                <a:gd name="T33" fmla="*/ 162 h 349"/>
                <a:gd name="T34" fmla="*/ 0 w 256"/>
                <a:gd name="T35" fmla="*/ 162 h 349"/>
                <a:gd name="T36" fmla="*/ 0 w 256"/>
                <a:gd name="T37" fmla="*/ 272 h 349"/>
                <a:gd name="T38" fmla="*/ 70 w 256"/>
                <a:gd name="T39" fmla="*/ 277 h 349"/>
                <a:gd name="T40" fmla="*/ 132 w 256"/>
                <a:gd name="T41" fmla="*/ 286 h 349"/>
                <a:gd name="T42" fmla="*/ 127 w 256"/>
                <a:gd name="T43" fmla="*/ 273 h 349"/>
                <a:gd name="T44" fmla="*/ 139 w 256"/>
                <a:gd name="T45" fmla="*/ 255 h 349"/>
                <a:gd name="T46" fmla="*/ 125 w 256"/>
                <a:gd name="T47" fmla="*/ 237 h 349"/>
                <a:gd name="T48" fmla="*/ 140 w 256"/>
                <a:gd name="T49" fmla="*/ 219 h 349"/>
                <a:gd name="T50" fmla="*/ 125 w 256"/>
                <a:gd name="T51" fmla="*/ 201 h 349"/>
                <a:gd name="T52" fmla="*/ 138 w 256"/>
                <a:gd name="T53" fmla="*/ 185 h 349"/>
                <a:gd name="T54" fmla="*/ 125 w 256"/>
                <a:gd name="T55" fmla="*/ 167 h 349"/>
                <a:gd name="T56" fmla="*/ 146 w 256"/>
                <a:gd name="T57" fmla="*/ 148 h 349"/>
                <a:gd name="T58" fmla="*/ 146 w 256"/>
                <a:gd name="T59" fmla="*/ 155 h 349"/>
                <a:gd name="T60" fmla="*/ 137 w 256"/>
                <a:gd name="T61" fmla="*/ 170 h 349"/>
                <a:gd name="T62" fmla="*/ 146 w 256"/>
                <a:gd name="T63" fmla="*/ 185 h 349"/>
                <a:gd name="T64" fmla="*/ 146 w 256"/>
                <a:gd name="T65" fmla="*/ 188 h 349"/>
                <a:gd name="T66" fmla="*/ 137 w 256"/>
                <a:gd name="T67" fmla="*/ 202 h 349"/>
                <a:gd name="T68" fmla="*/ 146 w 256"/>
                <a:gd name="T69" fmla="*/ 216 h 349"/>
                <a:gd name="T70" fmla="*/ 146 w 256"/>
                <a:gd name="T71" fmla="*/ 224 h 349"/>
                <a:gd name="T72" fmla="*/ 137 w 256"/>
                <a:gd name="T73" fmla="*/ 239 h 349"/>
                <a:gd name="T74" fmla="*/ 146 w 256"/>
                <a:gd name="T75" fmla="*/ 254 h 349"/>
                <a:gd name="T76" fmla="*/ 146 w 256"/>
                <a:gd name="T77" fmla="*/ 261 h 349"/>
                <a:gd name="T78" fmla="*/ 139 w 256"/>
                <a:gd name="T79" fmla="*/ 276 h 349"/>
                <a:gd name="T80" fmla="*/ 146 w 256"/>
                <a:gd name="T81" fmla="*/ 291 h 349"/>
                <a:gd name="T82" fmla="*/ 146 w 256"/>
                <a:gd name="T83" fmla="*/ 324 h 349"/>
                <a:gd name="T84" fmla="*/ 167 w 256"/>
                <a:gd name="T85" fmla="*/ 349 h 349"/>
                <a:gd name="T86" fmla="*/ 187 w 256"/>
                <a:gd name="T87" fmla="*/ 324 h 349"/>
                <a:gd name="T88" fmla="*/ 187 w 256"/>
                <a:gd name="T89" fmla="*/ 294 h 349"/>
                <a:gd name="T90" fmla="*/ 207 w 256"/>
                <a:gd name="T91" fmla="*/ 294 h 349"/>
                <a:gd name="T92" fmla="*/ 226 w 256"/>
                <a:gd name="T93" fmla="*/ 276 h 349"/>
                <a:gd name="T94" fmla="*/ 207 w 256"/>
                <a:gd name="T95" fmla="*/ 257 h 349"/>
                <a:gd name="T96" fmla="*/ 187 w 256"/>
                <a:gd name="T97" fmla="*/ 257 h 349"/>
                <a:gd name="T98" fmla="*/ 187 w 256"/>
                <a:gd name="T99" fmla="*/ 257 h 349"/>
                <a:gd name="T100" fmla="*/ 217 w 256"/>
                <a:gd name="T101" fmla="*/ 257 h 349"/>
                <a:gd name="T102" fmla="*/ 239 w 256"/>
                <a:gd name="T103" fmla="*/ 239 h 349"/>
                <a:gd name="T104" fmla="*/ 217 w 256"/>
                <a:gd name="T105" fmla="*/ 221 h 349"/>
                <a:gd name="T106" fmla="*/ 187 w 256"/>
                <a:gd name="T107" fmla="*/ 221 h 349"/>
                <a:gd name="T108" fmla="*/ 187 w 256"/>
                <a:gd name="T109" fmla="*/ 221 h 349"/>
                <a:gd name="T110" fmla="*/ 230 w 256"/>
                <a:gd name="T111" fmla="*/ 221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49">
                  <a:moveTo>
                    <a:pt x="230" y="221"/>
                  </a:moveTo>
                  <a:cubicBezTo>
                    <a:pt x="245" y="221"/>
                    <a:pt x="256" y="212"/>
                    <a:pt x="256" y="202"/>
                  </a:cubicBezTo>
                  <a:cubicBezTo>
                    <a:pt x="256" y="192"/>
                    <a:pt x="245" y="184"/>
                    <a:pt x="232" y="184"/>
                  </a:cubicBezTo>
                  <a:cubicBezTo>
                    <a:pt x="236" y="180"/>
                    <a:pt x="239" y="175"/>
                    <a:pt x="239" y="170"/>
                  </a:cubicBezTo>
                  <a:cubicBezTo>
                    <a:pt x="239" y="160"/>
                    <a:pt x="229" y="152"/>
                    <a:pt x="217" y="152"/>
                  </a:cubicBezTo>
                  <a:cubicBezTo>
                    <a:pt x="187" y="152"/>
                    <a:pt x="187" y="152"/>
                    <a:pt x="187" y="152"/>
                  </a:cubicBezTo>
                  <a:cubicBezTo>
                    <a:pt x="187" y="91"/>
                    <a:pt x="187" y="91"/>
                    <a:pt x="187" y="91"/>
                  </a:cubicBezTo>
                  <a:cubicBezTo>
                    <a:pt x="205" y="83"/>
                    <a:pt x="217" y="66"/>
                    <a:pt x="217" y="45"/>
                  </a:cubicBezTo>
                  <a:cubicBezTo>
                    <a:pt x="217" y="31"/>
                    <a:pt x="203" y="0"/>
                    <a:pt x="203" y="10"/>
                  </a:cubicBezTo>
                  <a:cubicBezTo>
                    <a:pt x="204" y="24"/>
                    <a:pt x="195" y="58"/>
                    <a:pt x="166" y="58"/>
                  </a:cubicBezTo>
                  <a:cubicBezTo>
                    <a:pt x="140" y="58"/>
                    <a:pt x="129" y="30"/>
                    <a:pt x="130" y="10"/>
                  </a:cubicBezTo>
                  <a:cubicBezTo>
                    <a:pt x="130" y="3"/>
                    <a:pt x="116" y="32"/>
                    <a:pt x="116" y="45"/>
                  </a:cubicBezTo>
                  <a:cubicBezTo>
                    <a:pt x="116" y="66"/>
                    <a:pt x="129" y="84"/>
                    <a:pt x="146" y="91"/>
                  </a:cubicBezTo>
                  <a:cubicBezTo>
                    <a:pt x="146" y="121"/>
                    <a:pt x="146" y="121"/>
                    <a:pt x="146" y="121"/>
                  </a:cubicBezTo>
                  <a:cubicBezTo>
                    <a:pt x="143" y="119"/>
                    <a:pt x="143" y="119"/>
                    <a:pt x="143" y="119"/>
                  </a:cubicBezTo>
                  <a:cubicBezTo>
                    <a:pt x="143" y="119"/>
                    <a:pt x="110" y="122"/>
                    <a:pt x="99" y="126"/>
                  </a:cubicBezTo>
                  <a:cubicBezTo>
                    <a:pt x="87" y="131"/>
                    <a:pt x="63" y="162"/>
                    <a:pt x="45" y="162"/>
                  </a:cubicBezTo>
                  <a:cubicBezTo>
                    <a:pt x="26" y="162"/>
                    <a:pt x="0" y="162"/>
                    <a:pt x="0" y="162"/>
                  </a:cubicBezTo>
                  <a:cubicBezTo>
                    <a:pt x="0" y="272"/>
                    <a:pt x="0" y="272"/>
                    <a:pt x="0" y="272"/>
                  </a:cubicBezTo>
                  <a:cubicBezTo>
                    <a:pt x="0" y="272"/>
                    <a:pt x="47" y="272"/>
                    <a:pt x="70" y="277"/>
                  </a:cubicBezTo>
                  <a:cubicBezTo>
                    <a:pt x="86" y="280"/>
                    <a:pt x="110" y="284"/>
                    <a:pt x="132" y="286"/>
                  </a:cubicBezTo>
                  <a:cubicBezTo>
                    <a:pt x="129" y="283"/>
                    <a:pt x="127" y="278"/>
                    <a:pt x="127" y="273"/>
                  </a:cubicBezTo>
                  <a:cubicBezTo>
                    <a:pt x="127" y="265"/>
                    <a:pt x="132" y="258"/>
                    <a:pt x="139" y="255"/>
                  </a:cubicBezTo>
                  <a:cubicBezTo>
                    <a:pt x="131" y="252"/>
                    <a:pt x="125" y="245"/>
                    <a:pt x="125" y="237"/>
                  </a:cubicBezTo>
                  <a:cubicBezTo>
                    <a:pt x="125" y="229"/>
                    <a:pt x="131" y="222"/>
                    <a:pt x="140" y="219"/>
                  </a:cubicBezTo>
                  <a:cubicBezTo>
                    <a:pt x="131" y="216"/>
                    <a:pt x="125" y="209"/>
                    <a:pt x="125" y="201"/>
                  </a:cubicBezTo>
                  <a:cubicBezTo>
                    <a:pt x="125" y="194"/>
                    <a:pt x="130" y="188"/>
                    <a:pt x="138" y="185"/>
                  </a:cubicBezTo>
                  <a:cubicBezTo>
                    <a:pt x="130" y="182"/>
                    <a:pt x="125" y="175"/>
                    <a:pt x="125" y="167"/>
                  </a:cubicBezTo>
                  <a:cubicBezTo>
                    <a:pt x="125" y="157"/>
                    <a:pt x="135" y="148"/>
                    <a:pt x="146" y="148"/>
                  </a:cubicBezTo>
                  <a:cubicBezTo>
                    <a:pt x="146" y="155"/>
                    <a:pt x="146" y="155"/>
                    <a:pt x="146" y="155"/>
                  </a:cubicBezTo>
                  <a:cubicBezTo>
                    <a:pt x="141" y="158"/>
                    <a:pt x="137" y="164"/>
                    <a:pt x="137" y="170"/>
                  </a:cubicBezTo>
                  <a:cubicBezTo>
                    <a:pt x="137" y="176"/>
                    <a:pt x="141" y="182"/>
                    <a:pt x="146" y="185"/>
                  </a:cubicBezTo>
                  <a:cubicBezTo>
                    <a:pt x="146" y="188"/>
                    <a:pt x="146" y="188"/>
                    <a:pt x="146" y="188"/>
                  </a:cubicBezTo>
                  <a:cubicBezTo>
                    <a:pt x="141" y="191"/>
                    <a:pt x="137" y="196"/>
                    <a:pt x="137" y="202"/>
                  </a:cubicBezTo>
                  <a:cubicBezTo>
                    <a:pt x="137" y="208"/>
                    <a:pt x="141" y="213"/>
                    <a:pt x="146" y="216"/>
                  </a:cubicBezTo>
                  <a:cubicBezTo>
                    <a:pt x="146" y="224"/>
                    <a:pt x="146" y="224"/>
                    <a:pt x="146" y="224"/>
                  </a:cubicBezTo>
                  <a:cubicBezTo>
                    <a:pt x="141" y="227"/>
                    <a:pt x="137" y="233"/>
                    <a:pt x="137" y="239"/>
                  </a:cubicBezTo>
                  <a:cubicBezTo>
                    <a:pt x="137" y="245"/>
                    <a:pt x="141" y="251"/>
                    <a:pt x="146" y="254"/>
                  </a:cubicBezTo>
                  <a:cubicBezTo>
                    <a:pt x="146" y="261"/>
                    <a:pt x="146" y="261"/>
                    <a:pt x="146" y="261"/>
                  </a:cubicBezTo>
                  <a:cubicBezTo>
                    <a:pt x="142" y="264"/>
                    <a:pt x="139" y="270"/>
                    <a:pt x="139" y="276"/>
                  </a:cubicBezTo>
                  <a:cubicBezTo>
                    <a:pt x="139" y="282"/>
                    <a:pt x="142" y="287"/>
                    <a:pt x="146" y="291"/>
                  </a:cubicBezTo>
                  <a:cubicBezTo>
                    <a:pt x="146" y="324"/>
                    <a:pt x="146" y="324"/>
                    <a:pt x="146" y="324"/>
                  </a:cubicBezTo>
                  <a:cubicBezTo>
                    <a:pt x="146" y="338"/>
                    <a:pt x="156" y="349"/>
                    <a:pt x="167" y="349"/>
                  </a:cubicBezTo>
                  <a:cubicBezTo>
                    <a:pt x="178" y="349"/>
                    <a:pt x="187" y="338"/>
                    <a:pt x="187" y="324"/>
                  </a:cubicBezTo>
                  <a:cubicBezTo>
                    <a:pt x="187" y="294"/>
                    <a:pt x="187" y="294"/>
                    <a:pt x="187" y="294"/>
                  </a:cubicBezTo>
                  <a:cubicBezTo>
                    <a:pt x="207" y="294"/>
                    <a:pt x="207" y="294"/>
                    <a:pt x="207" y="294"/>
                  </a:cubicBezTo>
                  <a:cubicBezTo>
                    <a:pt x="217" y="294"/>
                    <a:pt x="226" y="286"/>
                    <a:pt x="226" y="276"/>
                  </a:cubicBezTo>
                  <a:cubicBezTo>
                    <a:pt x="226" y="266"/>
                    <a:pt x="217" y="257"/>
                    <a:pt x="207" y="257"/>
                  </a:cubicBezTo>
                  <a:cubicBezTo>
                    <a:pt x="187" y="257"/>
                    <a:pt x="187" y="257"/>
                    <a:pt x="187" y="257"/>
                  </a:cubicBezTo>
                  <a:cubicBezTo>
                    <a:pt x="187" y="257"/>
                    <a:pt x="187" y="257"/>
                    <a:pt x="187" y="257"/>
                  </a:cubicBezTo>
                  <a:cubicBezTo>
                    <a:pt x="217" y="257"/>
                    <a:pt x="217" y="257"/>
                    <a:pt x="217" y="257"/>
                  </a:cubicBezTo>
                  <a:cubicBezTo>
                    <a:pt x="229" y="257"/>
                    <a:pt x="239" y="249"/>
                    <a:pt x="239" y="239"/>
                  </a:cubicBezTo>
                  <a:cubicBezTo>
                    <a:pt x="239" y="229"/>
                    <a:pt x="229" y="221"/>
                    <a:pt x="217" y="221"/>
                  </a:cubicBezTo>
                  <a:cubicBezTo>
                    <a:pt x="187" y="221"/>
                    <a:pt x="187" y="221"/>
                    <a:pt x="187" y="221"/>
                  </a:cubicBezTo>
                  <a:cubicBezTo>
                    <a:pt x="187" y="221"/>
                    <a:pt x="187" y="221"/>
                    <a:pt x="187" y="221"/>
                  </a:cubicBezTo>
                  <a:lnTo>
                    <a:pt x="230" y="221"/>
                  </a:lnTo>
                  <a:close/>
                </a:path>
              </a:pathLst>
            </a:custGeom>
            <a:solidFill>
              <a:schemeClr val="tx1"/>
            </a:solidFill>
            <a:ln>
              <a:noFill/>
            </a:ln>
          </p:spPr>
          <p:txBody>
            <a:bodyPr vert="horz" wrap="square" lIns="61729" tIns="30865" rIns="61729" bIns="30865" numCol="1" anchor="t" anchorCtr="0" compatLnSpc="1">
              <a:prstTxWarp prst="textNoShape">
                <a:avLst/>
              </a:prstTxWarp>
            </a:bodyPr>
            <a:lstStyle/>
            <a:p>
              <a:pPr defTabSz="685775"/>
              <a:endParaRPr lang="en-US" sz="1200">
                <a:solidFill>
                  <a:srgbClr val="000000"/>
                </a:solidFill>
                <a:latin typeface="Segoe UI"/>
              </a:endParaRPr>
            </a:p>
          </p:txBody>
        </p:sp>
      </p:grpSp>
      <p:sp>
        <p:nvSpPr>
          <p:cNvPr id="23" name="TextBox 22">
            <a:extLst>
              <a:ext uri="{FF2B5EF4-FFF2-40B4-BE49-F238E27FC236}">
                <a16:creationId xmlns:a16="http://schemas.microsoft.com/office/drawing/2014/main" id="{D58CAC72-B560-4B5D-8563-D0EDD8F29D1B}"/>
              </a:ext>
            </a:extLst>
          </p:cNvPr>
          <p:cNvSpPr txBox="1"/>
          <p:nvPr/>
        </p:nvSpPr>
        <p:spPr>
          <a:xfrm>
            <a:off x="6318361" y="2571750"/>
            <a:ext cx="2130785" cy="1708160"/>
          </a:xfrm>
          <a:prstGeom prst="rect">
            <a:avLst/>
          </a:prstGeom>
          <a:noFill/>
        </p:spPr>
        <p:txBody>
          <a:bodyPr wrap="square" lIns="0" tIns="0" rIns="0" bIns="0" rtlCol="0">
            <a:spAutoFit/>
          </a:bodyPr>
          <a:lstStyle/>
          <a:p>
            <a:pPr marL="600075" lvl="1" indent="-257175" defTabSz="685775">
              <a:buFont typeface="Courier New" panose="02070309020205020404" pitchFamily="49" charset="0"/>
              <a:buChar char="o"/>
            </a:pPr>
            <a:r>
              <a:rPr lang="en-US" sz="1200" dirty="0">
                <a:solidFill>
                  <a:srgbClr val="000000"/>
                </a:solidFill>
                <a:latin typeface="Segoe UI"/>
              </a:rPr>
              <a:t>Total number of errors</a:t>
            </a:r>
          </a:p>
          <a:p>
            <a:pPr marL="942963" lvl="2" indent="-257175" defTabSz="685775">
              <a:buFont typeface="Courier New" panose="02070309020205020404" pitchFamily="49" charset="0"/>
              <a:buChar char="o"/>
            </a:pPr>
            <a:r>
              <a:rPr lang="en-US" sz="900" dirty="0">
                <a:solidFill>
                  <a:srgbClr val="000000"/>
                </a:solidFill>
                <a:latin typeface="Segoe UI"/>
              </a:rPr>
              <a:t>Split by error type</a:t>
            </a:r>
            <a:endParaRPr lang="en-US" sz="1200" dirty="0">
              <a:solidFill>
                <a:srgbClr val="000000"/>
              </a:solidFill>
              <a:latin typeface="Segoe UI"/>
            </a:endParaRPr>
          </a:p>
          <a:p>
            <a:pPr marL="942963" lvl="2" indent="-257175" defTabSz="685775">
              <a:buFont typeface="Courier New" panose="02070309020205020404" pitchFamily="49" charset="0"/>
              <a:buChar char="o"/>
            </a:pPr>
            <a:endParaRPr lang="en-US" sz="1200" dirty="0">
              <a:solidFill>
                <a:srgbClr val="000000"/>
              </a:solidFill>
              <a:latin typeface="Segoe UI"/>
            </a:endParaRPr>
          </a:p>
          <a:p>
            <a:pPr marL="600075" lvl="1" indent="-257175" defTabSz="685775">
              <a:buFont typeface="Courier New" panose="02070309020205020404" pitchFamily="49" charset="0"/>
              <a:buChar char="o"/>
            </a:pPr>
            <a:r>
              <a:rPr lang="en-US" sz="1200" dirty="0">
                <a:solidFill>
                  <a:srgbClr val="000000"/>
                </a:solidFill>
                <a:latin typeface="Segoe UI"/>
              </a:rPr>
              <a:t>Errors across flows</a:t>
            </a:r>
          </a:p>
          <a:p>
            <a:pPr marL="942963" lvl="2" indent="-257175" defTabSz="685775">
              <a:buFont typeface="Courier New" panose="02070309020205020404" pitchFamily="49" charset="0"/>
              <a:buChar char="o"/>
            </a:pPr>
            <a:r>
              <a:rPr lang="en-US" sz="900" dirty="0">
                <a:solidFill>
                  <a:srgbClr val="000000"/>
                </a:solidFill>
                <a:latin typeface="Segoe UI"/>
              </a:rPr>
              <a:t>List of errors by flow name</a:t>
            </a:r>
          </a:p>
          <a:p>
            <a:pPr marL="942963" lvl="2" indent="-257175" defTabSz="685775">
              <a:buFont typeface="Courier New" panose="02070309020205020404" pitchFamily="49" charset="0"/>
              <a:buChar char="o"/>
            </a:pPr>
            <a:endParaRPr lang="en-US" sz="1200" dirty="0">
              <a:solidFill>
                <a:srgbClr val="000000"/>
              </a:solidFill>
              <a:latin typeface="Segoe UI"/>
            </a:endParaRPr>
          </a:p>
          <a:p>
            <a:pPr marL="600075" lvl="1" indent="-257175" defTabSz="685775">
              <a:buFont typeface="Courier New" panose="02070309020205020404" pitchFamily="49" charset="0"/>
              <a:buChar char="o"/>
            </a:pPr>
            <a:r>
              <a:rPr lang="en-US" sz="1200" dirty="0" err="1">
                <a:solidFill>
                  <a:srgbClr val="000000"/>
                </a:solidFill>
                <a:latin typeface="Segoe UI"/>
              </a:rPr>
              <a:t>PowerBI</a:t>
            </a:r>
            <a:r>
              <a:rPr lang="en-US" sz="1200" dirty="0">
                <a:solidFill>
                  <a:srgbClr val="000000"/>
                </a:solidFill>
                <a:latin typeface="Segoe UI"/>
              </a:rPr>
              <a:t> capabilities to drill down </a:t>
            </a:r>
          </a:p>
          <a:p>
            <a:pPr marL="342900" lvl="1" defTabSz="685775"/>
            <a:endParaRPr lang="en-US" sz="1200" dirty="0">
              <a:solidFill>
                <a:srgbClr val="000000"/>
              </a:solidFill>
              <a:latin typeface="Segoe UI"/>
            </a:endParaRPr>
          </a:p>
        </p:txBody>
      </p:sp>
    </p:spTree>
    <p:extLst>
      <p:ext uri="{BB962C8B-B14F-4D97-AF65-F5344CB8AC3E}">
        <p14:creationId xmlns:p14="http://schemas.microsoft.com/office/powerpoint/2010/main" val="867207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29936-1927-4845-B3E1-DE4879B6CB41}"/>
              </a:ext>
            </a:extLst>
          </p:cNvPr>
          <p:cNvSpPr>
            <a:spLocks noGrp="1"/>
          </p:cNvSpPr>
          <p:nvPr>
            <p:ph type="title"/>
          </p:nvPr>
        </p:nvSpPr>
        <p:spPr>
          <a:xfrm>
            <a:off x="366809" y="171452"/>
            <a:ext cx="8472312" cy="498598"/>
          </a:xfrm>
        </p:spPr>
        <p:txBody>
          <a:bodyPr/>
          <a:lstStyle/>
          <a:p>
            <a:r>
              <a:rPr lang="en-US" sz="3600" dirty="0"/>
              <a:t>Monitor: What we plan to cover</a:t>
            </a:r>
          </a:p>
        </p:txBody>
      </p:sp>
      <p:graphicFrame>
        <p:nvGraphicFramePr>
          <p:cNvPr id="10" name="Diagram 9" descr="Steps 1-4 (Secure, Monitor, Alert and Action, Deploy) are displayed. The information underneath Monitor is highlighted.">
            <a:extLst>
              <a:ext uri="{FF2B5EF4-FFF2-40B4-BE49-F238E27FC236}">
                <a16:creationId xmlns:a16="http://schemas.microsoft.com/office/drawing/2014/main" id="{BE87364C-0E20-46A0-99C2-FBEA117CD93D}"/>
              </a:ext>
            </a:extLst>
          </p:cNvPr>
          <p:cNvGraphicFramePr/>
          <p:nvPr>
            <p:extLst>
              <p:ext uri="{D42A27DB-BD31-4B8C-83A1-F6EECF244321}">
                <p14:modId xmlns:p14="http://schemas.microsoft.com/office/powerpoint/2010/main" val="2956745920"/>
              </p:ext>
            </p:extLst>
          </p:nvPr>
        </p:nvGraphicFramePr>
        <p:xfrm>
          <a:off x="395068" y="1026236"/>
          <a:ext cx="8444054" cy="5013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Table 2">
            <a:extLst>
              <a:ext uri="{FF2B5EF4-FFF2-40B4-BE49-F238E27FC236}">
                <a16:creationId xmlns:a16="http://schemas.microsoft.com/office/drawing/2014/main" id="{BE58F067-D2F9-4AA3-B3C9-81DC33F10AD9}"/>
              </a:ext>
            </a:extLst>
          </p:cNvPr>
          <p:cNvGraphicFramePr>
            <a:graphicFrameLocks noGrp="1"/>
          </p:cNvGraphicFramePr>
          <p:nvPr>
            <p:extLst>
              <p:ext uri="{D42A27DB-BD31-4B8C-83A1-F6EECF244321}">
                <p14:modId xmlns:p14="http://schemas.microsoft.com/office/powerpoint/2010/main" val="2202155873"/>
              </p:ext>
            </p:extLst>
          </p:nvPr>
        </p:nvGraphicFramePr>
        <p:xfrm>
          <a:off x="443171" y="1683857"/>
          <a:ext cx="8343575" cy="3253840"/>
        </p:xfrm>
        <a:graphic>
          <a:graphicData uri="http://schemas.openxmlformats.org/drawingml/2006/table">
            <a:tbl>
              <a:tblPr firstRow="1" bandRow="1">
                <a:tableStyleId>{5940675A-B579-460E-94D1-54222C63F5DA}</a:tableStyleId>
              </a:tblPr>
              <a:tblGrid>
                <a:gridCol w="1968293">
                  <a:extLst>
                    <a:ext uri="{9D8B030D-6E8A-4147-A177-3AD203B41FA5}">
                      <a16:colId xmlns:a16="http://schemas.microsoft.com/office/drawing/2014/main" val="2277271702"/>
                    </a:ext>
                  </a:extLst>
                </a:gridCol>
                <a:gridCol w="2105675">
                  <a:extLst>
                    <a:ext uri="{9D8B030D-6E8A-4147-A177-3AD203B41FA5}">
                      <a16:colId xmlns:a16="http://schemas.microsoft.com/office/drawing/2014/main" val="273900774"/>
                    </a:ext>
                  </a:extLst>
                </a:gridCol>
                <a:gridCol w="2036984">
                  <a:extLst>
                    <a:ext uri="{9D8B030D-6E8A-4147-A177-3AD203B41FA5}">
                      <a16:colId xmlns:a16="http://schemas.microsoft.com/office/drawing/2014/main" val="512626847"/>
                    </a:ext>
                  </a:extLst>
                </a:gridCol>
                <a:gridCol w="2232623">
                  <a:extLst>
                    <a:ext uri="{9D8B030D-6E8A-4147-A177-3AD203B41FA5}">
                      <a16:colId xmlns:a16="http://schemas.microsoft.com/office/drawing/2014/main" val="1590310802"/>
                    </a:ext>
                  </a:extLst>
                </a:gridCol>
              </a:tblGrid>
              <a:tr h="902168">
                <a:tc>
                  <a:txBody>
                    <a:bodyPr/>
                    <a:lstStyle/>
                    <a:p>
                      <a:pPr marL="171450" indent="-171450">
                        <a:buFont typeface="Wingdings" panose="05000000000000000000" pitchFamily="2" charset="2"/>
                        <a:buChar char="ü"/>
                      </a:pPr>
                      <a:r>
                        <a:rPr lang="en-US" sz="1200" dirty="0">
                          <a:solidFill>
                            <a:schemeClr val="tx1"/>
                          </a:solidFill>
                        </a:rPr>
                        <a:t>Product discovery: understand the origin of apps &amp; flows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14325"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200">
                          <a:solidFill>
                            <a:schemeClr val="tx1"/>
                          </a:solidFill>
                        </a:rPr>
                        <a:t>Review out-of-box analytics</a:t>
                      </a:r>
                    </a:p>
                    <a:p>
                      <a:pPr marL="171450" indent="-171450">
                        <a:buFont typeface="Wingdings" panose="05000000000000000000" pitchFamily="2" charset="2"/>
                        <a:buChar char="q"/>
                      </a:pPr>
                      <a:endParaRPr lang="en-US" sz="120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171450" indent="-171450">
                        <a:buFont typeface="Wingdings" panose="05000000000000000000" pitchFamily="2" charset="2"/>
                        <a:buChar char="q"/>
                      </a:pPr>
                      <a:r>
                        <a:rPr lang="en-US" sz="1200" dirty="0">
                          <a:solidFill>
                            <a:schemeClr val="tx1"/>
                          </a:solidFill>
                        </a:rPr>
                        <a:t>Leverage management connectors &amp; PowerShell to automate your policies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r>
                        <a:rPr lang="en-US" sz="1200">
                          <a:solidFill>
                            <a:schemeClr val="tx1"/>
                          </a:solidFill>
                        </a:rPr>
                        <a:t>Understand managed vs unmanaged solutions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1793506"/>
                  </a:ext>
                </a:extLst>
              </a:tr>
              <a:tr h="741779">
                <a:tc>
                  <a:txBody>
                    <a:bodyPr/>
                    <a:lstStyle/>
                    <a:p>
                      <a:pPr marL="171450" indent="-171450">
                        <a:buFont typeface="Wingdings" panose="05000000000000000000" pitchFamily="2" charset="2"/>
                        <a:buChar char="ü"/>
                      </a:pPr>
                      <a:r>
                        <a:rPr lang="en-US" sz="1200">
                          <a:solidFill>
                            <a:schemeClr val="tx1"/>
                          </a:solidFill>
                        </a:rPr>
                        <a:t>Know your environments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r>
                        <a:rPr lang="en-US" sz="1200">
                          <a:solidFill>
                            <a:schemeClr val="tx1"/>
                          </a:solidFill>
                        </a:rPr>
                        <a:t>Configure audit logs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171450" indent="-171450">
                        <a:buFont typeface="Wingdings" panose="05000000000000000000" pitchFamily="2" charset="2"/>
                        <a:buChar char="q"/>
                      </a:pPr>
                      <a:r>
                        <a:rPr lang="en-US" sz="1200">
                          <a:solidFill>
                            <a:schemeClr val="tx1"/>
                          </a:solidFill>
                        </a:rPr>
                        <a:t>Welcome new makers and foster best practices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14325"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200">
                          <a:solidFill>
                            <a:schemeClr val="tx1"/>
                          </a:solidFill>
                        </a:rPr>
                        <a:t>Learn the Application Lifecycle Management (ALM) toolset and best practices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592897995"/>
                  </a:ext>
                </a:extLst>
              </a:tr>
              <a:tr h="827026">
                <a:tc>
                  <a:txBody>
                    <a:bodyPr/>
                    <a:lstStyle/>
                    <a:p>
                      <a:pPr marL="171450" indent="-171450">
                        <a:buFont typeface="Wingdings" panose="05000000000000000000" pitchFamily="2" charset="2"/>
                        <a:buChar char="ü"/>
                      </a:pPr>
                      <a:r>
                        <a:rPr lang="en-US" sz="1200">
                          <a:solidFill>
                            <a:schemeClr val="tx1"/>
                          </a:solidFill>
                        </a:rPr>
                        <a:t>Learn the 5 layers of security + the one that maters most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14325"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200">
                          <a:solidFill>
                            <a:schemeClr val="tx1"/>
                          </a:solidFill>
                        </a:rPr>
                        <a:t>Leverage management connectors &amp; PowerShell as powerful reporting tools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171450" indent="-171450">
                        <a:buFont typeface="Wingdings" panose="05000000000000000000" pitchFamily="2" charset="2"/>
                        <a:buChar char="q"/>
                      </a:pPr>
                      <a:r>
                        <a:rPr lang="en-US" sz="1200">
                          <a:solidFill>
                            <a:schemeClr val="tx1"/>
                          </a:solidFill>
                        </a:rPr>
                        <a:t>Identify and empower champions</a:t>
                      </a:r>
                    </a:p>
                    <a:p>
                      <a:pPr marL="171450" indent="-171450">
                        <a:buFont typeface="Wingdings" panose="05000000000000000000" pitchFamily="2" charset="2"/>
                        <a:buChar char="q"/>
                      </a:pPr>
                      <a:endParaRPr lang="en-US" sz="120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endParaRPr lang="en-US" sz="120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50941453"/>
                  </a:ext>
                </a:extLst>
              </a:tr>
              <a:tr h="701686">
                <a:tc>
                  <a:txBody>
                    <a:bodyPr/>
                    <a:lstStyle/>
                    <a:p>
                      <a:pPr marL="171450" indent="-171450">
                        <a:buFont typeface="Wingdings" panose="05000000000000000000" pitchFamily="2" charset="2"/>
                        <a:buChar char="ü"/>
                      </a:pPr>
                      <a:r>
                        <a:rPr lang="en-US" sz="1200">
                          <a:solidFill>
                            <a:schemeClr val="tx1"/>
                          </a:solidFill>
                        </a:rPr>
                        <a:t>Setup data loss prevention policies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endParaRPr lang="en-US" sz="120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indent="0">
                        <a:buFont typeface="Wingdings" panose="05000000000000000000" pitchFamily="2" charset="2"/>
                        <a:buNone/>
                      </a:pPr>
                      <a:endParaRPr lang="en-US" sz="1200">
                        <a:solidFill>
                          <a:schemeClr val="tx1"/>
                        </a:solidFill>
                      </a:endParaRPr>
                    </a:p>
                    <a:p>
                      <a:pPr marL="171450" indent="-171450">
                        <a:buFont typeface="Wingdings" panose="05000000000000000000" pitchFamily="2" charset="2"/>
                        <a:buChar char="q"/>
                      </a:pPr>
                      <a:endParaRPr lang="en-US" sz="120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buFont typeface="Wingdings" panose="05000000000000000000" pitchFamily="2" charset="2"/>
                        <a:buChar char="q"/>
                      </a:pPr>
                      <a:endParaRPr lang="en-US" sz="1200"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82920864"/>
                  </a:ext>
                </a:extLst>
              </a:tr>
            </a:tbl>
          </a:graphicData>
        </a:graphic>
      </p:graphicFrame>
    </p:spTree>
    <p:extLst>
      <p:ext uri="{BB962C8B-B14F-4D97-AF65-F5344CB8AC3E}">
        <p14:creationId xmlns:p14="http://schemas.microsoft.com/office/powerpoint/2010/main" val="2251549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DC6E-0437-422E-8E39-8FAC98C0F5BF}"/>
              </a:ext>
            </a:extLst>
          </p:cNvPr>
          <p:cNvSpPr>
            <a:spLocks noGrp="1"/>
          </p:cNvSpPr>
          <p:nvPr>
            <p:ph type="title"/>
          </p:nvPr>
        </p:nvSpPr>
        <p:spPr>
          <a:xfrm>
            <a:off x="341996" y="-610364"/>
            <a:ext cx="4330386" cy="610364"/>
          </a:xfrm>
        </p:spPr>
        <p:txBody>
          <a:bodyPr vert="horz" wrap="square" lIns="0" tIns="91440" rIns="146304" bIns="91440" rtlCol="0" anchor="b">
            <a:noAutofit/>
          </a:bodyPr>
          <a:lstStyle/>
          <a:p>
            <a:r>
              <a:rPr lang="en-US" dirty="0"/>
              <a:t>Microsoft Flow Analytics</a:t>
            </a:r>
          </a:p>
        </p:txBody>
      </p:sp>
      <p:pic>
        <p:nvPicPr>
          <p:cNvPr id="14" name="Picture 13" descr="Power Platform Admin Center, Microsoft Flow Analytics - Screenshot">
            <a:extLst>
              <a:ext uri="{FF2B5EF4-FFF2-40B4-BE49-F238E27FC236}">
                <a16:creationId xmlns:a16="http://schemas.microsoft.com/office/drawing/2014/main" id="{9899A808-8567-4532-B999-F150DDCDA5E1}"/>
              </a:ext>
            </a:extLst>
          </p:cNvPr>
          <p:cNvPicPr>
            <a:picLocks noChangeAspect="1"/>
          </p:cNvPicPr>
          <p:nvPr/>
        </p:nvPicPr>
        <p:blipFill rotWithShape="1">
          <a:blip r:embed="rId3"/>
          <a:srcRect b="14122"/>
          <a:stretch/>
        </p:blipFill>
        <p:spPr>
          <a:xfrm>
            <a:off x="648511" y="145915"/>
            <a:ext cx="7846978" cy="4413926"/>
          </a:xfrm>
          <a:prstGeom prst="rect">
            <a:avLst/>
          </a:prstGeom>
          <a:noFill/>
        </p:spPr>
      </p:pic>
    </p:spTree>
    <p:extLst>
      <p:ext uri="{BB962C8B-B14F-4D97-AF65-F5344CB8AC3E}">
        <p14:creationId xmlns:p14="http://schemas.microsoft.com/office/powerpoint/2010/main" val="2287713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08CE0-2084-4100-98B9-F8239B07782A}"/>
              </a:ext>
            </a:extLst>
          </p:cNvPr>
          <p:cNvSpPr>
            <a:spLocks noGrp="1"/>
          </p:cNvSpPr>
          <p:nvPr>
            <p:ph type="title" idx="4294967295"/>
          </p:nvPr>
        </p:nvSpPr>
        <p:spPr>
          <a:xfrm>
            <a:off x="107950" y="123825"/>
            <a:ext cx="9036050" cy="1163638"/>
          </a:xfrm>
        </p:spPr>
        <p:txBody>
          <a:bodyPr/>
          <a:lstStyle/>
          <a:p>
            <a:r>
              <a:rPr lang="en-US" sz="2800"/>
              <a:t>Download the Power Apps &amp; Power Automate license report</a:t>
            </a:r>
            <a:br>
              <a:rPr lang="en-US" sz="2800"/>
            </a:br>
            <a:endParaRPr lang="en-US" sz="2800" dirty="0"/>
          </a:p>
        </p:txBody>
      </p:sp>
      <p:pic>
        <p:nvPicPr>
          <p:cNvPr id="4" name="Picture 3" descr="Powerapps Admin Center - Screenshot">
            <a:extLst>
              <a:ext uri="{FF2B5EF4-FFF2-40B4-BE49-F238E27FC236}">
                <a16:creationId xmlns:a16="http://schemas.microsoft.com/office/drawing/2014/main" id="{C9E20BA4-5C94-4786-865B-6C1FFAA5EB28}"/>
              </a:ext>
            </a:extLst>
          </p:cNvPr>
          <p:cNvPicPr>
            <a:picLocks noChangeAspect="1"/>
          </p:cNvPicPr>
          <p:nvPr/>
        </p:nvPicPr>
        <p:blipFill>
          <a:blip r:embed="rId3"/>
          <a:stretch>
            <a:fillRect/>
          </a:stretch>
        </p:blipFill>
        <p:spPr>
          <a:xfrm>
            <a:off x="326178" y="1041405"/>
            <a:ext cx="6966270" cy="2833688"/>
          </a:xfrm>
          <a:prstGeom prst="rect">
            <a:avLst/>
          </a:prstGeom>
          <a:ln>
            <a:solidFill>
              <a:schemeClr val="tx1"/>
            </a:solidFill>
          </a:ln>
        </p:spPr>
      </p:pic>
      <p:pic>
        <p:nvPicPr>
          <p:cNvPr id="6" name="Picture 5" descr="Excel - Screenshot">
            <a:extLst>
              <a:ext uri="{FF2B5EF4-FFF2-40B4-BE49-F238E27FC236}">
                <a16:creationId xmlns:a16="http://schemas.microsoft.com/office/drawing/2014/main" id="{BDDB8BD5-F29D-48D1-95F1-F944D629E353}"/>
              </a:ext>
            </a:extLst>
          </p:cNvPr>
          <p:cNvPicPr>
            <a:picLocks noChangeAspect="1"/>
          </p:cNvPicPr>
          <p:nvPr/>
        </p:nvPicPr>
        <p:blipFill>
          <a:blip r:embed="rId4"/>
          <a:stretch>
            <a:fillRect/>
          </a:stretch>
        </p:blipFill>
        <p:spPr>
          <a:xfrm>
            <a:off x="1202013" y="2571750"/>
            <a:ext cx="7941987" cy="2606686"/>
          </a:xfrm>
          <a:prstGeom prst="rect">
            <a:avLst/>
          </a:prstGeom>
          <a:ln>
            <a:solidFill>
              <a:schemeClr val="tx1"/>
            </a:solidFill>
          </a:ln>
        </p:spPr>
      </p:pic>
    </p:spTree>
    <p:extLst>
      <p:ext uri="{BB962C8B-B14F-4D97-AF65-F5344CB8AC3E}">
        <p14:creationId xmlns:p14="http://schemas.microsoft.com/office/powerpoint/2010/main" val="221549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6CF07-0638-482F-9B13-20D0043BD82E}"/>
              </a:ext>
            </a:extLst>
          </p:cNvPr>
          <p:cNvSpPr>
            <a:spLocks noGrp="1"/>
          </p:cNvSpPr>
          <p:nvPr>
            <p:ph type="title" idx="4294967295"/>
          </p:nvPr>
        </p:nvSpPr>
        <p:spPr>
          <a:xfrm>
            <a:off x="167465" y="236909"/>
            <a:ext cx="8480425" cy="307975"/>
          </a:xfrm>
        </p:spPr>
        <p:txBody>
          <a:bodyPr vert="horz" wrap="square" lIns="0" tIns="0" rIns="0" bIns="0" rtlCol="0" anchor="t">
            <a:normAutofit/>
          </a:bodyPr>
          <a:lstStyle/>
          <a:p>
            <a:r>
              <a:rPr lang="en-US" b="0" kern="1200" cap="none" spc="-37" baseline="0" dirty="0">
                <a:ln w="3175">
                  <a:noFill/>
                </a:ln>
                <a:effectLst/>
                <a:latin typeface="+mj-lt"/>
                <a:ea typeface="+mn-ea"/>
                <a:cs typeface="Segoe UI" pitchFamily="34" charset="0"/>
              </a:rPr>
              <a:t>Maker Analytics: Power Automate </a:t>
            </a:r>
          </a:p>
        </p:txBody>
      </p:sp>
      <p:sp>
        <p:nvSpPr>
          <p:cNvPr id="20" name="Text Placeholder 2">
            <a:extLst>
              <a:ext uri="{FF2B5EF4-FFF2-40B4-BE49-F238E27FC236}">
                <a16:creationId xmlns:a16="http://schemas.microsoft.com/office/drawing/2014/main" id="{B3D43868-C10C-4A11-9611-FAAB313226D8}"/>
              </a:ext>
            </a:extLst>
          </p:cNvPr>
          <p:cNvSpPr>
            <a:spLocks noGrp="1"/>
          </p:cNvSpPr>
          <p:nvPr>
            <p:ph type="body" sz="quarter" idx="4294967295"/>
          </p:nvPr>
        </p:nvSpPr>
        <p:spPr>
          <a:xfrm>
            <a:off x="275430" y="1474076"/>
            <a:ext cx="3568700" cy="460375"/>
          </a:xfrm>
        </p:spPr>
        <p:txBody>
          <a:bodyPr/>
          <a:lstStyle/>
          <a:p>
            <a:r>
              <a:rPr lang="en-US" sz="1600" dirty="0"/>
              <a:t>Power Automate maker reports</a:t>
            </a:r>
          </a:p>
          <a:p>
            <a:endParaRPr lang="en-US" dirty="0"/>
          </a:p>
        </p:txBody>
      </p:sp>
      <p:sp>
        <p:nvSpPr>
          <p:cNvPr id="4" name="TextBox 3">
            <a:extLst>
              <a:ext uri="{FF2B5EF4-FFF2-40B4-BE49-F238E27FC236}">
                <a16:creationId xmlns:a16="http://schemas.microsoft.com/office/drawing/2014/main" id="{FC93A8B2-26BB-4190-AC0B-B1F48AE61654}"/>
              </a:ext>
            </a:extLst>
          </p:cNvPr>
          <p:cNvSpPr txBox="1"/>
          <p:nvPr/>
        </p:nvSpPr>
        <p:spPr>
          <a:xfrm>
            <a:off x="341996" y="2030698"/>
            <a:ext cx="3568658" cy="1890998"/>
          </a:xfrm>
          <a:prstGeom prst="rect">
            <a:avLst/>
          </a:prstGeom>
        </p:spPr>
        <p:txBody>
          <a:bodyPr vert="horz" wrap="square" lIns="0" tIns="0" rIns="0" bIns="0" rtlCol="0">
            <a:normAutofit/>
          </a:bodyPr>
          <a:lstStyle/>
          <a:p>
            <a:pPr marL="210091" indent="-210091" defTabSz="685775">
              <a:lnSpc>
                <a:spcPts val="1324"/>
              </a:lnSpc>
              <a:spcAft>
                <a:spcPts val="600"/>
              </a:spcAft>
              <a:buSzPct val="90000"/>
              <a:buFont typeface="Arial" panose="020B0604020202020204" pitchFamily="34" charset="0"/>
              <a:buChar char="•"/>
            </a:pPr>
            <a:r>
              <a:rPr lang="en-US" sz="1029" dirty="0">
                <a:gradFill>
                  <a:gsLst>
                    <a:gs pos="0">
                      <a:schemeClr val="tx1"/>
                    </a:gs>
                    <a:gs pos="100000">
                      <a:schemeClr val="tx1"/>
                    </a:gs>
                  </a:gsLst>
                  <a:lin ang="5400000" scaled="1"/>
                </a:gradFill>
              </a:rPr>
              <a:t>Usage (total flow runs by day, number of runs, trends) – helpful for monitoring Microsoft Flow consumption</a:t>
            </a:r>
          </a:p>
          <a:p>
            <a:pPr marL="210091" indent="-210091" defTabSz="685775">
              <a:lnSpc>
                <a:spcPts val="1324"/>
              </a:lnSpc>
              <a:spcAft>
                <a:spcPts val="600"/>
              </a:spcAft>
              <a:buSzPct val="90000"/>
              <a:buFont typeface="Arial" panose="020B0604020202020204" pitchFamily="34" charset="0"/>
              <a:buChar char="•"/>
            </a:pPr>
            <a:r>
              <a:rPr lang="en-US" sz="1029" dirty="0">
                <a:gradFill>
                  <a:gsLst>
                    <a:gs pos="0">
                      <a:schemeClr val="tx1"/>
                    </a:gs>
                    <a:gs pos="100000">
                      <a:schemeClr val="tx1"/>
                    </a:gs>
                  </a:gsLst>
                  <a:lin ang="5400000" scaled="1"/>
                </a:gradFill>
              </a:rPr>
              <a:t>Errors (by day, error types, error details) – helpful for troubleshooting Microsoft Flows running in your environment.</a:t>
            </a:r>
          </a:p>
          <a:p>
            <a:pPr marL="210091" indent="-210091" defTabSz="685775">
              <a:lnSpc>
                <a:spcPts val="1324"/>
              </a:lnSpc>
              <a:spcAft>
                <a:spcPts val="600"/>
              </a:spcAft>
              <a:buSzPct val="90000"/>
              <a:buFont typeface="Arial" panose="020B0604020202020204" pitchFamily="34" charset="0"/>
              <a:buChar char="•"/>
            </a:pPr>
            <a:endParaRPr lang="en-US" sz="1029" dirty="0">
              <a:gradFill>
                <a:gsLst>
                  <a:gs pos="0">
                    <a:schemeClr val="tx1"/>
                  </a:gs>
                  <a:gs pos="100000">
                    <a:schemeClr val="tx1"/>
                  </a:gs>
                </a:gsLst>
                <a:lin ang="5400000" scaled="1"/>
              </a:gradFill>
            </a:endParaRPr>
          </a:p>
          <a:p>
            <a:pPr marL="210091" indent="-210091" defTabSz="685775">
              <a:lnSpc>
                <a:spcPts val="1324"/>
              </a:lnSpc>
              <a:spcAft>
                <a:spcPts val="600"/>
              </a:spcAft>
              <a:buSzPct val="90000"/>
              <a:buFont typeface="Arial" panose="020B0604020202020204" pitchFamily="34" charset="0"/>
              <a:buChar char="•"/>
            </a:pPr>
            <a:endParaRPr lang="en-US" sz="1029" dirty="0">
              <a:gradFill>
                <a:gsLst>
                  <a:gs pos="0">
                    <a:schemeClr val="tx1"/>
                  </a:gs>
                  <a:gs pos="100000">
                    <a:schemeClr val="tx1"/>
                  </a:gs>
                </a:gsLst>
                <a:lin ang="5400000" scaled="1"/>
              </a:gradFill>
            </a:endParaRPr>
          </a:p>
        </p:txBody>
      </p:sp>
      <p:pic>
        <p:nvPicPr>
          <p:cNvPr id="10" name="Picture 9" descr="Power Automate Maker Report - Screenshot">
            <a:extLst>
              <a:ext uri="{FF2B5EF4-FFF2-40B4-BE49-F238E27FC236}">
                <a16:creationId xmlns:a16="http://schemas.microsoft.com/office/drawing/2014/main" id="{5ABFDA1A-4084-4A00-9FE4-90150A9292FE}"/>
              </a:ext>
            </a:extLst>
          </p:cNvPr>
          <p:cNvPicPr>
            <a:picLocks noChangeAspect="1"/>
          </p:cNvPicPr>
          <p:nvPr/>
        </p:nvPicPr>
        <p:blipFill rotWithShape="1">
          <a:blip r:embed="rId3"/>
          <a:srcRect t="-785" r="-7" b="11881"/>
          <a:stretch/>
        </p:blipFill>
        <p:spPr>
          <a:xfrm>
            <a:off x="5459696" y="641131"/>
            <a:ext cx="2860989" cy="1665890"/>
          </a:xfrm>
          <a:prstGeom prst="rect">
            <a:avLst/>
          </a:prstGeom>
          <a:noFill/>
          <a:ln>
            <a:solidFill>
              <a:schemeClr val="tx1"/>
            </a:solidFill>
          </a:ln>
        </p:spPr>
      </p:pic>
      <p:pic>
        <p:nvPicPr>
          <p:cNvPr id="8" name="Picture 7" descr="v">
            <a:extLst>
              <a:ext uri="{FF2B5EF4-FFF2-40B4-BE49-F238E27FC236}">
                <a16:creationId xmlns:a16="http://schemas.microsoft.com/office/drawing/2014/main" id="{DB736044-0B6E-47C2-B61B-6C2301571B9C}"/>
              </a:ext>
            </a:extLst>
          </p:cNvPr>
          <p:cNvPicPr>
            <a:picLocks noChangeAspect="1"/>
          </p:cNvPicPr>
          <p:nvPr/>
        </p:nvPicPr>
        <p:blipFill rotWithShape="1">
          <a:blip r:embed="rId4"/>
          <a:srcRect l="-7" t="2086" b="9347"/>
          <a:stretch/>
        </p:blipFill>
        <p:spPr>
          <a:xfrm>
            <a:off x="5459696" y="2836481"/>
            <a:ext cx="2860989" cy="1665888"/>
          </a:xfrm>
          <a:prstGeom prst="rect">
            <a:avLst/>
          </a:prstGeom>
          <a:noFill/>
          <a:ln>
            <a:solidFill>
              <a:schemeClr val="tx1"/>
            </a:solidFill>
          </a:ln>
        </p:spPr>
      </p:pic>
    </p:spTree>
    <p:extLst>
      <p:ext uri="{BB962C8B-B14F-4D97-AF65-F5344CB8AC3E}">
        <p14:creationId xmlns:p14="http://schemas.microsoft.com/office/powerpoint/2010/main" val="3374878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6CF07-0638-482F-9B13-20D0043BD82E}"/>
              </a:ext>
            </a:extLst>
          </p:cNvPr>
          <p:cNvSpPr>
            <a:spLocks noGrp="1"/>
          </p:cNvSpPr>
          <p:nvPr>
            <p:ph type="title"/>
          </p:nvPr>
        </p:nvSpPr>
        <p:spPr>
          <a:xfrm>
            <a:off x="332074" y="138479"/>
            <a:ext cx="8479852" cy="307777"/>
          </a:xfrm>
        </p:spPr>
        <p:txBody>
          <a:bodyPr/>
          <a:lstStyle/>
          <a:p>
            <a:r>
              <a:rPr lang="en-US" dirty="0"/>
              <a:t>Maker Analytics: Power Apps </a:t>
            </a:r>
          </a:p>
        </p:txBody>
      </p:sp>
      <p:sp>
        <p:nvSpPr>
          <p:cNvPr id="4" name="TextBox 3">
            <a:extLst>
              <a:ext uri="{FF2B5EF4-FFF2-40B4-BE49-F238E27FC236}">
                <a16:creationId xmlns:a16="http://schemas.microsoft.com/office/drawing/2014/main" id="{FC93A8B2-26BB-4190-AC0B-B1F48AE61654}"/>
              </a:ext>
            </a:extLst>
          </p:cNvPr>
          <p:cNvSpPr txBox="1"/>
          <p:nvPr/>
        </p:nvSpPr>
        <p:spPr>
          <a:xfrm>
            <a:off x="85331" y="833592"/>
            <a:ext cx="4234502" cy="2677656"/>
          </a:xfrm>
          <a:prstGeom prst="rect">
            <a:avLst/>
          </a:prstGeom>
          <a:noFill/>
        </p:spPr>
        <p:txBody>
          <a:bodyPr wrap="square" lIns="0" tIns="0" rIns="0" bIns="0" rtlCol="0">
            <a:spAutoFit/>
          </a:bodyPr>
          <a:lstStyle/>
          <a:p>
            <a:pPr marL="257175" indent="-257175" defTabSz="685775">
              <a:buFont typeface="Arial" panose="020B0604020202020204" pitchFamily="34" charset="0"/>
              <a:buChar char="•"/>
            </a:pPr>
            <a:r>
              <a:rPr lang="en-US" sz="1350" dirty="0">
                <a:gradFill>
                  <a:gsLst>
                    <a:gs pos="2917">
                      <a:srgbClr val="000000"/>
                    </a:gs>
                    <a:gs pos="30000">
                      <a:srgbClr val="000000"/>
                    </a:gs>
                  </a:gsLst>
                  <a:lin ang="5400000" scaled="0"/>
                </a:gradFill>
              </a:rPr>
              <a:t>Power Automate maker reports</a:t>
            </a:r>
          </a:p>
          <a:p>
            <a:pPr marL="600075" lvl="1" indent="-257175" defTabSz="685775">
              <a:buFont typeface="Courier New" panose="02070309020205020404" pitchFamily="49" charset="0"/>
              <a:buChar char="o"/>
            </a:pPr>
            <a:r>
              <a:rPr lang="en-US" sz="1200" b="1" dirty="0">
                <a:gradFill>
                  <a:gsLst>
                    <a:gs pos="2917">
                      <a:srgbClr val="000000"/>
                    </a:gs>
                    <a:gs pos="30000">
                      <a:srgbClr val="000000"/>
                    </a:gs>
                  </a:gsLst>
                  <a:lin ang="5400000" scaled="0"/>
                </a:gradFill>
              </a:rPr>
              <a:t>Usage</a:t>
            </a:r>
            <a:r>
              <a:rPr lang="en-US" sz="1200" dirty="0">
                <a:gradFill>
                  <a:gsLst>
                    <a:gs pos="2917">
                      <a:srgbClr val="000000"/>
                    </a:gs>
                    <a:gs pos="30000">
                      <a:srgbClr val="000000"/>
                    </a:gs>
                  </a:gsLst>
                  <a:lin ang="5400000" scaled="0"/>
                </a:gradFill>
              </a:rPr>
              <a:t> (total flow runs by day, number of runs, trends) – helpful for monitoring Microsoft Flow consumption</a:t>
            </a:r>
          </a:p>
          <a:p>
            <a:pPr marL="600075" lvl="1" indent="-257175" defTabSz="685775">
              <a:buFont typeface="Courier New" panose="02070309020205020404" pitchFamily="49" charset="0"/>
              <a:buChar char="o"/>
            </a:pPr>
            <a:r>
              <a:rPr lang="en-US" sz="1200" b="1" dirty="0">
                <a:gradFill>
                  <a:gsLst>
                    <a:gs pos="2917">
                      <a:srgbClr val="000000"/>
                    </a:gs>
                    <a:gs pos="30000">
                      <a:srgbClr val="000000"/>
                    </a:gs>
                  </a:gsLst>
                  <a:lin ang="5400000" scaled="0"/>
                </a:gradFill>
              </a:rPr>
              <a:t>Errors</a:t>
            </a:r>
            <a:r>
              <a:rPr lang="en-US" sz="1200" dirty="0">
                <a:gradFill>
                  <a:gsLst>
                    <a:gs pos="2917">
                      <a:srgbClr val="000000"/>
                    </a:gs>
                    <a:gs pos="30000">
                      <a:srgbClr val="000000"/>
                    </a:gs>
                  </a:gsLst>
                  <a:lin ang="5400000" scaled="0"/>
                </a:gradFill>
              </a:rPr>
              <a:t> (by day, error types, error details) – helpful for troubleshooting Power Automate flows running in your environment.</a:t>
            </a:r>
          </a:p>
          <a:p>
            <a:pPr marL="342887" lvl="1" defTabSz="685775"/>
            <a:endParaRPr lang="en-US" sz="1350" dirty="0">
              <a:gradFill>
                <a:gsLst>
                  <a:gs pos="2917">
                    <a:srgbClr val="000000"/>
                  </a:gs>
                  <a:gs pos="30000">
                    <a:srgbClr val="000000"/>
                  </a:gs>
                </a:gsLst>
                <a:lin ang="5400000" scaled="0"/>
              </a:gradFill>
            </a:endParaRPr>
          </a:p>
          <a:p>
            <a:pPr marL="257175" indent="-257175" defTabSz="685775">
              <a:buFont typeface="Arial" panose="020B0604020202020204" pitchFamily="34" charset="0"/>
              <a:buChar char="•"/>
            </a:pPr>
            <a:r>
              <a:rPr lang="en-US" sz="1350" dirty="0">
                <a:solidFill>
                  <a:srgbClr val="000000"/>
                </a:solidFill>
              </a:rPr>
              <a:t>Power Apps maker reports</a:t>
            </a:r>
          </a:p>
          <a:p>
            <a:pPr marL="600075" lvl="1" indent="-257175" defTabSz="685775">
              <a:buFont typeface="Courier New" panose="02070309020205020404" pitchFamily="49" charset="0"/>
              <a:buChar char="o"/>
            </a:pPr>
            <a:r>
              <a:rPr lang="en-US" sz="1200" b="1" dirty="0">
                <a:gradFill>
                  <a:gsLst>
                    <a:gs pos="2917">
                      <a:srgbClr val="000000"/>
                    </a:gs>
                    <a:gs pos="30000">
                      <a:srgbClr val="000000"/>
                    </a:gs>
                  </a:gsLst>
                  <a:lin ang="5400000" scaled="0"/>
                </a:gradFill>
              </a:rPr>
              <a:t>Usage</a:t>
            </a:r>
            <a:r>
              <a:rPr lang="en-US" sz="1200" dirty="0">
                <a:gradFill>
                  <a:gsLst>
                    <a:gs pos="2917">
                      <a:srgbClr val="000000"/>
                    </a:gs>
                    <a:gs pos="30000">
                      <a:srgbClr val="000000"/>
                    </a:gs>
                  </a:gsLst>
                  <a:lin ang="5400000" scaled="0"/>
                </a:gradFill>
              </a:rPr>
              <a:t> – monitor user adoption</a:t>
            </a:r>
          </a:p>
          <a:p>
            <a:pPr marL="600075" lvl="1" indent="-257175" defTabSz="685775">
              <a:buFont typeface="Courier New" panose="02070309020205020404" pitchFamily="49" charset="0"/>
              <a:buChar char="o"/>
            </a:pPr>
            <a:r>
              <a:rPr lang="en-US" sz="1200" b="1" dirty="0">
                <a:gradFill>
                  <a:gsLst>
                    <a:gs pos="2917">
                      <a:srgbClr val="000000"/>
                    </a:gs>
                    <a:gs pos="30000">
                      <a:srgbClr val="000000"/>
                    </a:gs>
                  </a:gsLst>
                  <a:lin ang="5400000" scaled="0"/>
                </a:gradFill>
              </a:rPr>
              <a:t>App Performance </a:t>
            </a:r>
            <a:r>
              <a:rPr lang="en-US" sz="1200" dirty="0">
                <a:gradFill>
                  <a:gsLst>
                    <a:gs pos="2917">
                      <a:srgbClr val="000000"/>
                    </a:gs>
                    <a:gs pos="30000">
                      <a:srgbClr val="000000"/>
                    </a:gs>
                  </a:gsLst>
                  <a:lin ang="5400000" scaled="0"/>
                </a:gradFill>
              </a:rPr>
              <a:t>– monitor perf by device and location</a:t>
            </a:r>
          </a:p>
          <a:p>
            <a:pPr marL="600075" lvl="1" indent="-257175" defTabSz="685775">
              <a:buFont typeface="Courier New" panose="02070309020205020404" pitchFamily="49" charset="0"/>
              <a:buChar char="o"/>
            </a:pPr>
            <a:r>
              <a:rPr lang="en-US" sz="1200" b="1" dirty="0">
                <a:gradFill>
                  <a:gsLst>
                    <a:gs pos="2917">
                      <a:srgbClr val="000000"/>
                    </a:gs>
                    <a:gs pos="30000">
                      <a:srgbClr val="000000"/>
                    </a:gs>
                  </a:gsLst>
                  <a:lin ang="5400000" scaled="0"/>
                </a:gradFill>
              </a:rPr>
              <a:t>Location</a:t>
            </a:r>
            <a:r>
              <a:rPr lang="en-US" sz="1200" dirty="0">
                <a:gradFill>
                  <a:gsLst>
                    <a:gs pos="2917">
                      <a:srgbClr val="000000"/>
                    </a:gs>
                    <a:gs pos="30000">
                      <a:srgbClr val="000000"/>
                    </a:gs>
                  </a:gsLst>
                  <a:lin ang="5400000" scaled="0"/>
                </a:gradFill>
              </a:rPr>
              <a:t> – helpful for executive rollups</a:t>
            </a:r>
          </a:p>
          <a:p>
            <a:pPr marL="257175" indent="-257175" defTabSz="685775">
              <a:buFont typeface="Arial" panose="020B0604020202020204" pitchFamily="34" charset="0"/>
              <a:buChar char="•"/>
            </a:pPr>
            <a:endParaRPr lang="en-US" sz="1200" dirty="0">
              <a:gradFill>
                <a:gsLst>
                  <a:gs pos="2917">
                    <a:srgbClr val="000000"/>
                  </a:gs>
                  <a:gs pos="30000">
                    <a:srgbClr val="000000"/>
                  </a:gs>
                </a:gsLst>
                <a:lin ang="5400000" scaled="0"/>
              </a:gradFill>
              <a:latin typeface="Segoe UI"/>
            </a:endParaRPr>
          </a:p>
          <a:p>
            <a:pPr marL="342900" lvl="1" defTabSz="685775"/>
            <a:endParaRPr lang="en-US" sz="1350" dirty="0">
              <a:gradFill>
                <a:gsLst>
                  <a:gs pos="2917">
                    <a:srgbClr val="000000"/>
                  </a:gs>
                  <a:gs pos="30000">
                    <a:srgbClr val="000000"/>
                  </a:gs>
                </a:gsLst>
                <a:lin ang="5400000" scaled="0"/>
              </a:gradFill>
              <a:latin typeface="Segoe UI"/>
            </a:endParaRPr>
          </a:p>
        </p:txBody>
      </p:sp>
      <p:pic>
        <p:nvPicPr>
          <p:cNvPr id="6" name="Picture 5" descr="A screenshot of a cell phone&#10;&#10;Description generated with very high confidence">
            <a:extLst>
              <a:ext uri="{FF2B5EF4-FFF2-40B4-BE49-F238E27FC236}">
                <a16:creationId xmlns:a16="http://schemas.microsoft.com/office/drawing/2014/main" id="{5E2A5583-4C43-4CD2-92F9-119BB181BF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6497" y="439341"/>
            <a:ext cx="4066309" cy="2744094"/>
          </a:xfrm>
          <a:prstGeom prst="rect">
            <a:avLst/>
          </a:prstGeom>
          <a:ln>
            <a:solidFill>
              <a:schemeClr val="accent1">
                <a:lumMod val="10000"/>
              </a:schemeClr>
            </a:solidFill>
          </a:ln>
        </p:spPr>
      </p:pic>
      <p:pic>
        <p:nvPicPr>
          <p:cNvPr id="7" name="Picture 6" descr="A screenshot of a social media post&#10;&#10;Description generated with very high confidence">
            <a:extLst>
              <a:ext uri="{FF2B5EF4-FFF2-40B4-BE49-F238E27FC236}">
                <a16:creationId xmlns:a16="http://schemas.microsoft.com/office/drawing/2014/main" id="{FF4B6223-3C0B-4A9F-8271-E5D239F5DE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32021" y="1475622"/>
            <a:ext cx="3860345" cy="2631038"/>
          </a:xfrm>
          <a:prstGeom prst="rect">
            <a:avLst/>
          </a:prstGeom>
          <a:ln>
            <a:solidFill>
              <a:schemeClr val="accent1">
                <a:lumMod val="10000"/>
              </a:schemeClr>
            </a:solidFill>
          </a:ln>
        </p:spPr>
      </p:pic>
      <p:pic>
        <p:nvPicPr>
          <p:cNvPr id="9" name="Picture 8" descr="A screenshot of a social media post&#10;&#10;Description generated with very high confidence">
            <a:extLst>
              <a:ext uri="{FF2B5EF4-FFF2-40B4-BE49-F238E27FC236}">
                <a16:creationId xmlns:a16="http://schemas.microsoft.com/office/drawing/2014/main" id="{9AC84739-9323-4CAA-AEC9-66D685DF1B8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98325" y="2422486"/>
            <a:ext cx="3860345" cy="2607398"/>
          </a:xfrm>
          <a:prstGeom prst="rect">
            <a:avLst/>
          </a:prstGeom>
          <a:ln>
            <a:solidFill>
              <a:schemeClr val="accent1">
                <a:lumMod val="10000"/>
              </a:schemeClr>
            </a:solidFill>
          </a:ln>
        </p:spPr>
      </p:pic>
    </p:spTree>
    <p:extLst>
      <p:ext uri="{BB962C8B-B14F-4D97-AF65-F5344CB8AC3E}">
        <p14:creationId xmlns:p14="http://schemas.microsoft.com/office/powerpoint/2010/main" val="385829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6CF07-0638-482F-9B13-20D0043BD82E}"/>
              </a:ext>
            </a:extLst>
          </p:cNvPr>
          <p:cNvSpPr>
            <a:spLocks noGrp="1"/>
          </p:cNvSpPr>
          <p:nvPr>
            <p:ph type="title"/>
          </p:nvPr>
        </p:nvSpPr>
        <p:spPr>
          <a:xfrm>
            <a:off x="283440" y="122984"/>
            <a:ext cx="8479852" cy="307777"/>
          </a:xfrm>
        </p:spPr>
        <p:txBody>
          <a:bodyPr/>
          <a:lstStyle/>
          <a:p>
            <a:r>
              <a:rPr lang="en-US" dirty="0"/>
              <a:t>Maker self-service app updates</a:t>
            </a:r>
          </a:p>
        </p:txBody>
      </p:sp>
      <p:sp>
        <p:nvSpPr>
          <p:cNvPr id="4" name="TextBox 3">
            <a:extLst>
              <a:ext uri="{FF2B5EF4-FFF2-40B4-BE49-F238E27FC236}">
                <a16:creationId xmlns:a16="http://schemas.microsoft.com/office/drawing/2014/main" id="{FC93A8B2-26BB-4190-AC0B-B1F48AE61654}"/>
              </a:ext>
            </a:extLst>
          </p:cNvPr>
          <p:cNvSpPr txBox="1"/>
          <p:nvPr/>
        </p:nvSpPr>
        <p:spPr>
          <a:xfrm>
            <a:off x="85330" y="833592"/>
            <a:ext cx="4774701" cy="2100575"/>
          </a:xfrm>
          <a:prstGeom prst="rect">
            <a:avLst/>
          </a:prstGeom>
          <a:noFill/>
        </p:spPr>
        <p:txBody>
          <a:bodyPr wrap="square" lIns="0" tIns="0" rIns="0" bIns="0" rtlCol="0">
            <a:spAutoFit/>
          </a:bodyPr>
          <a:lstStyle/>
          <a:p>
            <a:pPr marL="257175" indent="-257175" defTabSz="685775">
              <a:buFont typeface="Arial" panose="020B0604020202020204" pitchFamily="34" charset="0"/>
              <a:buChar char="•"/>
            </a:pPr>
            <a:r>
              <a:rPr lang="en-US" sz="1350" dirty="0">
                <a:gradFill>
                  <a:gsLst>
                    <a:gs pos="2917">
                      <a:srgbClr val="000000"/>
                    </a:gs>
                    <a:gs pos="30000">
                      <a:srgbClr val="000000"/>
                    </a:gs>
                  </a:gsLst>
                  <a:lin ang="5400000" scaled="0"/>
                </a:gradFill>
              </a:rPr>
              <a:t>Power Automate maker reports</a:t>
            </a:r>
          </a:p>
          <a:p>
            <a:pPr marL="600075" lvl="1" indent="-257175" defTabSz="685775">
              <a:buFont typeface="Courier New" panose="02070309020205020404" pitchFamily="49" charset="0"/>
              <a:buChar char="o"/>
            </a:pPr>
            <a:r>
              <a:rPr lang="en-US" sz="1200" b="1" dirty="0">
                <a:gradFill>
                  <a:gsLst>
                    <a:gs pos="2917">
                      <a:srgbClr val="000000"/>
                    </a:gs>
                    <a:gs pos="30000">
                      <a:srgbClr val="000000"/>
                    </a:gs>
                  </a:gsLst>
                  <a:lin ang="5400000" scaled="0"/>
                </a:gradFill>
              </a:rPr>
              <a:t>Usage</a:t>
            </a:r>
            <a:r>
              <a:rPr lang="en-US" sz="1200" dirty="0">
                <a:gradFill>
                  <a:gsLst>
                    <a:gs pos="2917">
                      <a:srgbClr val="000000"/>
                    </a:gs>
                    <a:gs pos="30000">
                      <a:srgbClr val="000000"/>
                    </a:gs>
                  </a:gsLst>
                  <a:lin ang="5400000" scaled="0"/>
                </a:gradFill>
              </a:rPr>
              <a:t> (total flow runs by day, number of runs, trends) – helpful for monitoring Microsoft Flow consumption</a:t>
            </a:r>
          </a:p>
          <a:p>
            <a:pPr marL="600075" lvl="1" indent="-257175" defTabSz="685775">
              <a:buFont typeface="Courier New" panose="02070309020205020404" pitchFamily="49" charset="0"/>
              <a:buChar char="o"/>
            </a:pPr>
            <a:r>
              <a:rPr lang="en-US" sz="1200" b="1" dirty="0">
                <a:gradFill>
                  <a:gsLst>
                    <a:gs pos="2917">
                      <a:srgbClr val="000000"/>
                    </a:gs>
                    <a:gs pos="30000">
                      <a:srgbClr val="000000"/>
                    </a:gs>
                  </a:gsLst>
                  <a:lin ang="5400000" scaled="0"/>
                </a:gradFill>
              </a:rPr>
              <a:t>Errors</a:t>
            </a:r>
            <a:r>
              <a:rPr lang="en-US" sz="1200" dirty="0">
                <a:gradFill>
                  <a:gsLst>
                    <a:gs pos="2917">
                      <a:srgbClr val="000000"/>
                    </a:gs>
                    <a:gs pos="30000">
                      <a:srgbClr val="000000"/>
                    </a:gs>
                  </a:gsLst>
                  <a:lin ang="5400000" scaled="0"/>
                </a:gradFill>
              </a:rPr>
              <a:t> (by day, error types, error details) – helpful for troubleshooting Power Automate flows running in your environment.</a:t>
            </a:r>
          </a:p>
          <a:p>
            <a:pPr marL="342887" lvl="1" defTabSz="685775"/>
            <a:endParaRPr lang="en-US" sz="1350" dirty="0">
              <a:gradFill>
                <a:gsLst>
                  <a:gs pos="2917">
                    <a:srgbClr val="000000"/>
                  </a:gs>
                  <a:gs pos="30000">
                    <a:srgbClr val="000000"/>
                  </a:gs>
                </a:gsLst>
                <a:lin ang="5400000" scaled="0"/>
              </a:gradFill>
            </a:endParaRPr>
          </a:p>
          <a:p>
            <a:pPr marL="257175" indent="-257175" defTabSz="685775">
              <a:buFont typeface="Arial" panose="020B0604020202020204" pitchFamily="34" charset="0"/>
              <a:buChar char="•"/>
            </a:pPr>
            <a:r>
              <a:rPr lang="en-US" sz="1350" dirty="0">
                <a:solidFill>
                  <a:srgbClr val="000000"/>
                </a:solidFill>
              </a:rPr>
              <a:t>Power Apps maker reports</a:t>
            </a:r>
          </a:p>
          <a:p>
            <a:pPr marL="600075" lvl="1" indent="-257175" defTabSz="685775">
              <a:buFont typeface="Courier New" panose="02070309020205020404" pitchFamily="49" charset="0"/>
              <a:buChar char="o"/>
            </a:pPr>
            <a:r>
              <a:rPr lang="en-US" sz="1200" b="1" dirty="0">
                <a:gradFill>
                  <a:gsLst>
                    <a:gs pos="2917">
                      <a:srgbClr val="000000"/>
                    </a:gs>
                    <a:gs pos="30000">
                      <a:srgbClr val="000000"/>
                    </a:gs>
                  </a:gsLst>
                  <a:lin ang="5400000" scaled="0"/>
                </a:gradFill>
              </a:rPr>
              <a:t>Usage</a:t>
            </a:r>
            <a:r>
              <a:rPr lang="en-US" sz="1200" dirty="0">
                <a:gradFill>
                  <a:gsLst>
                    <a:gs pos="2917">
                      <a:srgbClr val="000000"/>
                    </a:gs>
                    <a:gs pos="30000">
                      <a:srgbClr val="000000"/>
                    </a:gs>
                  </a:gsLst>
                  <a:lin ang="5400000" scaled="0"/>
                </a:gradFill>
              </a:rPr>
              <a:t> – monitor user adoption</a:t>
            </a:r>
          </a:p>
          <a:p>
            <a:pPr marL="600075" lvl="1" indent="-257175" defTabSz="685775">
              <a:buFont typeface="Courier New" panose="02070309020205020404" pitchFamily="49" charset="0"/>
              <a:buChar char="o"/>
            </a:pPr>
            <a:r>
              <a:rPr lang="en-US" sz="1200" b="1" dirty="0">
                <a:gradFill>
                  <a:gsLst>
                    <a:gs pos="2917">
                      <a:srgbClr val="000000"/>
                    </a:gs>
                    <a:gs pos="30000">
                      <a:srgbClr val="000000"/>
                    </a:gs>
                  </a:gsLst>
                  <a:lin ang="5400000" scaled="0"/>
                </a:gradFill>
              </a:rPr>
              <a:t>App Performance </a:t>
            </a:r>
            <a:r>
              <a:rPr lang="en-US" sz="1200" dirty="0">
                <a:gradFill>
                  <a:gsLst>
                    <a:gs pos="2917">
                      <a:srgbClr val="000000"/>
                    </a:gs>
                    <a:gs pos="30000">
                      <a:srgbClr val="000000"/>
                    </a:gs>
                  </a:gsLst>
                  <a:lin ang="5400000" scaled="0"/>
                </a:gradFill>
              </a:rPr>
              <a:t>– monitor perf by device and location</a:t>
            </a:r>
          </a:p>
          <a:p>
            <a:pPr marL="600075" lvl="1" indent="-257175" defTabSz="685775">
              <a:buFont typeface="Courier New" panose="02070309020205020404" pitchFamily="49" charset="0"/>
              <a:buChar char="o"/>
            </a:pPr>
            <a:r>
              <a:rPr lang="en-US" sz="1200" b="1" dirty="0">
                <a:gradFill>
                  <a:gsLst>
                    <a:gs pos="2917">
                      <a:srgbClr val="000000"/>
                    </a:gs>
                    <a:gs pos="30000">
                      <a:srgbClr val="000000"/>
                    </a:gs>
                  </a:gsLst>
                  <a:lin ang="5400000" scaled="0"/>
                </a:gradFill>
              </a:rPr>
              <a:t>Location</a:t>
            </a:r>
            <a:r>
              <a:rPr lang="en-US" sz="1200" dirty="0">
                <a:gradFill>
                  <a:gsLst>
                    <a:gs pos="2917">
                      <a:srgbClr val="000000"/>
                    </a:gs>
                    <a:gs pos="30000">
                      <a:srgbClr val="000000"/>
                    </a:gs>
                  </a:gsLst>
                  <a:lin ang="5400000" scaled="0"/>
                </a:gradFill>
              </a:rPr>
              <a:t> – helpful for executive rollups</a:t>
            </a:r>
          </a:p>
        </p:txBody>
      </p:sp>
      <p:sp>
        <p:nvSpPr>
          <p:cNvPr id="3" name="Rectangle 2">
            <a:extLst>
              <a:ext uri="{FF2B5EF4-FFF2-40B4-BE49-F238E27FC236}">
                <a16:creationId xmlns:a16="http://schemas.microsoft.com/office/drawing/2014/main" id="{BB3E8754-0B9B-4E87-877A-FD0D8EED2250}"/>
              </a:ext>
            </a:extLst>
          </p:cNvPr>
          <p:cNvSpPr/>
          <p:nvPr/>
        </p:nvSpPr>
        <p:spPr>
          <a:xfrm>
            <a:off x="85331" y="3063935"/>
            <a:ext cx="3118799" cy="1223412"/>
          </a:xfrm>
          <a:prstGeom prst="rect">
            <a:avLst/>
          </a:prstGeom>
        </p:spPr>
        <p:txBody>
          <a:bodyPr wrap="square">
            <a:spAutoFit/>
          </a:bodyPr>
          <a:lstStyle/>
          <a:p>
            <a:pPr marL="171450" indent="-171450" defTabSz="685775">
              <a:buFont typeface="Arial" panose="020B0604020202020204" pitchFamily="34" charset="0"/>
              <a:buChar char="•"/>
            </a:pPr>
            <a:r>
              <a:rPr lang="en-US" sz="1350" dirty="0">
                <a:gradFill>
                  <a:gsLst>
                    <a:gs pos="2917">
                      <a:srgbClr val="000000"/>
                    </a:gs>
                    <a:gs pos="30000">
                      <a:srgbClr val="000000"/>
                    </a:gs>
                  </a:gsLst>
                  <a:lin ang="5400000" scaled="0"/>
                </a:gradFill>
              </a:rPr>
              <a:t>New proactive app email updates</a:t>
            </a:r>
          </a:p>
          <a:p>
            <a:pPr marL="628650" lvl="1" indent="-171450" defTabSz="685775">
              <a:buFont typeface="Arial" panose="020B0604020202020204" pitchFamily="34" charset="0"/>
              <a:buChar char="•"/>
            </a:pPr>
            <a:r>
              <a:rPr lang="en-US" sz="1200" dirty="0">
                <a:gradFill>
                  <a:gsLst>
                    <a:gs pos="2917">
                      <a:srgbClr val="000000"/>
                    </a:gs>
                    <a:gs pos="30000">
                      <a:srgbClr val="000000"/>
                    </a:gs>
                  </a:gsLst>
                  <a:lin ang="5400000" scaled="0"/>
                </a:gradFill>
              </a:rPr>
              <a:t>E-mail with usage info for their top performing apps</a:t>
            </a:r>
          </a:p>
          <a:p>
            <a:pPr marL="628650" lvl="1" indent="-171450" defTabSz="685775">
              <a:buFont typeface="Arial" panose="020B0604020202020204" pitchFamily="34" charset="0"/>
              <a:buChar char="•"/>
            </a:pPr>
            <a:r>
              <a:rPr lang="en-US" sz="1200" dirty="0">
                <a:gradFill>
                  <a:gsLst>
                    <a:gs pos="2917">
                      <a:srgbClr val="000000"/>
                    </a:gs>
                    <a:gs pos="30000">
                      <a:srgbClr val="000000"/>
                    </a:gs>
                  </a:gsLst>
                  <a:lin ang="5400000" scaled="0"/>
                </a:gradFill>
              </a:rPr>
              <a:t>Includes recommendations on how to make improvements using new features</a:t>
            </a:r>
          </a:p>
        </p:txBody>
      </p:sp>
      <p:pic>
        <p:nvPicPr>
          <p:cNvPr id="10" name="Picture 9" descr="Get Updates, Tips, and Offers - Screenshot">
            <a:extLst>
              <a:ext uri="{FF2B5EF4-FFF2-40B4-BE49-F238E27FC236}">
                <a16:creationId xmlns:a16="http://schemas.microsoft.com/office/drawing/2014/main" id="{87DE6E19-691A-45C6-9D7D-498BF6B593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7701" y="3003798"/>
            <a:ext cx="3052936" cy="1669574"/>
          </a:xfrm>
          <a:prstGeom prst="rect">
            <a:avLst/>
          </a:prstGeom>
          <a:ln>
            <a:solidFill>
              <a:schemeClr val="accent1">
                <a:lumMod val="10000"/>
              </a:schemeClr>
            </a:solidFill>
          </a:ln>
        </p:spPr>
      </p:pic>
      <p:pic>
        <p:nvPicPr>
          <p:cNvPr id="8" name="Picture 7" descr="PowerApps Screenshot">
            <a:extLst>
              <a:ext uri="{FF2B5EF4-FFF2-40B4-BE49-F238E27FC236}">
                <a16:creationId xmlns:a16="http://schemas.microsoft.com/office/drawing/2014/main" id="{FF601172-A29C-482F-A94F-308E9673A5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6058" y="0"/>
            <a:ext cx="2202611" cy="7299266"/>
          </a:xfrm>
          <a:prstGeom prst="rect">
            <a:avLst/>
          </a:prstGeom>
          <a:ln>
            <a:solidFill>
              <a:schemeClr val="accent1">
                <a:lumMod val="10000"/>
              </a:schemeClr>
            </a:solidFill>
          </a:ln>
        </p:spPr>
      </p:pic>
    </p:spTree>
    <p:extLst>
      <p:ext uri="{BB962C8B-B14F-4D97-AF65-F5344CB8AC3E}">
        <p14:creationId xmlns:p14="http://schemas.microsoft.com/office/powerpoint/2010/main" val="143896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C2897-1962-49A9-82E2-7F8ECA1FCA71}"/>
              </a:ext>
            </a:extLst>
          </p:cNvPr>
          <p:cNvSpPr>
            <a:spLocks noGrp="1"/>
          </p:cNvSpPr>
          <p:nvPr>
            <p:ph type="title"/>
          </p:nvPr>
        </p:nvSpPr>
        <p:spPr>
          <a:xfrm>
            <a:off x="366809" y="171452"/>
            <a:ext cx="8472312" cy="553998"/>
          </a:xfrm>
        </p:spPr>
        <p:txBody>
          <a:bodyPr/>
          <a:lstStyle/>
          <a:p>
            <a:r>
              <a:rPr lang="en-US" sz="4000">
                <a:solidFill>
                  <a:schemeClr val="tx1"/>
                </a:solidFill>
              </a:rPr>
              <a:t>Configure audit logs</a:t>
            </a:r>
          </a:p>
        </p:txBody>
      </p:sp>
      <p:sp>
        <p:nvSpPr>
          <p:cNvPr id="9" name="Text Placeholder 2">
            <a:extLst>
              <a:ext uri="{FF2B5EF4-FFF2-40B4-BE49-F238E27FC236}">
                <a16:creationId xmlns:a16="http://schemas.microsoft.com/office/drawing/2014/main" id="{0CE2D4B5-E5DB-4271-B410-7B91FC0A0E2D}"/>
              </a:ext>
            </a:extLst>
          </p:cNvPr>
          <p:cNvSpPr txBox="1">
            <a:spLocks/>
          </p:cNvSpPr>
          <p:nvPr/>
        </p:nvSpPr>
        <p:spPr>
          <a:xfrm>
            <a:off x="438150" y="915566"/>
            <a:ext cx="8263890" cy="664797"/>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3200" kern="1200" spc="-71" baseline="0">
                <a:gradFill>
                  <a:gsLst>
                    <a:gs pos="0">
                      <a:schemeClr val="tx1"/>
                    </a:gs>
                    <a:gs pos="86000">
                      <a:schemeClr val="tx1"/>
                    </a:gs>
                  </a:gsLst>
                  <a:lin ang="5400000" scaled="0"/>
                </a:gra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US" sz="2400" dirty="0"/>
              <a:t>Audit log data allows looking at activity that occurred in the platform</a:t>
            </a:r>
          </a:p>
        </p:txBody>
      </p:sp>
      <p:sp>
        <p:nvSpPr>
          <p:cNvPr id="5" name="Rectangle: Rounded Corners 4">
            <a:extLst>
              <a:ext uri="{FF2B5EF4-FFF2-40B4-BE49-F238E27FC236}">
                <a16:creationId xmlns:a16="http://schemas.microsoft.com/office/drawing/2014/main" id="{DA93DAE3-70F6-49EF-8B63-071728F43B98}"/>
              </a:ext>
            </a:extLst>
          </p:cNvPr>
          <p:cNvSpPr/>
          <p:nvPr/>
        </p:nvSpPr>
        <p:spPr bwMode="auto">
          <a:xfrm>
            <a:off x="323528" y="1851670"/>
            <a:ext cx="2448272" cy="1080120"/>
          </a:xfrm>
          <a:prstGeom prst="round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Office 365 </a:t>
            </a:r>
            <a:br>
              <a:rPr lang="en-US" sz="2000" dirty="0">
                <a:solidFill>
                  <a:schemeClr val="bg1"/>
                </a:solidFill>
              </a:rPr>
            </a:br>
            <a:r>
              <a:rPr lang="en-US" sz="2000" dirty="0">
                <a:solidFill>
                  <a:schemeClr val="bg1"/>
                </a:solidFill>
              </a:rPr>
              <a:t>Activity Logging</a:t>
            </a:r>
          </a:p>
        </p:txBody>
      </p:sp>
      <p:sp>
        <p:nvSpPr>
          <p:cNvPr id="6" name="Rectangle: Rounded Corners 5">
            <a:extLst>
              <a:ext uri="{FF2B5EF4-FFF2-40B4-BE49-F238E27FC236}">
                <a16:creationId xmlns:a16="http://schemas.microsoft.com/office/drawing/2014/main" id="{92955382-49F8-432D-AA96-77078D254D31}"/>
              </a:ext>
            </a:extLst>
          </p:cNvPr>
          <p:cNvSpPr/>
          <p:nvPr/>
        </p:nvSpPr>
        <p:spPr bwMode="auto">
          <a:xfrm>
            <a:off x="323528" y="3394058"/>
            <a:ext cx="2448272" cy="1080120"/>
          </a:xfrm>
          <a:prstGeom prst="round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CDS Data </a:t>
            </a:r>
            <a:br>
              <a:rPr lang="en-US" sz="2000" dirty="0">
                <a:solidFill>
                  <a:schemeClr val="bg1"/>
                </a:solidFill>
              </a:rPr>
            </a:br>
            <a:r>
              <a:rPr lang="en-US" sz="2000" dirty="0">
                <a:solidFill>
                  <a:schemeClr val="bg1"/>
                </a:solidFill>
              </a:rPr>
              <a:t>Activity Logging</a:t>
            </a:r>
          </a:p>
        </p:txBody>
      </p:sp>
      <p:sp>
        <p:nvSpPr>
          <p:cNvPr id="4" name="Arrow: Right 3" descr="Arrow leading from Office  365 Acitivty Loggin and CDS Data Activity Logging to the Audit Log Graphic">
            <a:extLst>
              <a:ext uri="{FF2B5EF4-FFF2-40B4-BE49-F238E27FC236}">
                <a16:creationId xmlns:a16="http://schemas.microsoft.com/office/drawing/2014/main" id="{F28C237D-37A6-4F6E-A7E8-347080B2DA61}"/>
              </a:ext>
              <a:ext uri="{C183D7F6-B498-43B3-948B-1728B52AA6E4}">
                <adec:decorative xmlns:adec="http://schemas.microsoft.com/office/drawing/2017/decorative" val="0"/>
              </a:ext>
            </a:extLst>
          </p:cNvPr>
          <p:cNvSpPr/>
          <p:nvPr/>
        </p:nvSpPr>
        <p:spPr bwMode="auto">
          <a:xfrm>
            <a:off x="2915816" y="2163457"/>
            <a:ext cx="720080" cy="484632"/>
          </a:xfrm>
          <a:prstGeom prst="rightArrow">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pic>
        <p:nvPicPr>
          <p:cNvPr id="7" name="Picture 4" descr="Graphic of audit logging flows.&#10;&#10;Items are:&#10;Environment A (Create Flow)&#10;Environment B (Edit Flow)&#10;Environment C(Admin)&#10;Office 365 Security &amp; Compliance&#10;&#10;Environment A and Environment B lead to Security and Compliance. Environment C (Admin) points to Environment B (Edit Flow) with a &quot;Disable Flow&quot; qualifier.">
            <a:extLst>
              <a:ext uri="{FF2B5EF4-FFF2-40B4-BE49-F238E27FC236}">
                <a16:creationId xmlns:a16="http://schemas.microsoft.com/office/drawing/2014/main" id="{67071BE6-F497-4FD0-BBE5-D5915C20FCFC}"/>
              </a:ext>
            </a:extLst>
          </p:cNvPr>
          <p:cNvPicPr>
            <a:picLocks noChangeAspect="1"/>
          </p:cNvPicPr>
          <p:nvPr/>
        </p:nvPicPr>
        <p:blipFill>
          <a:blip r:embed="rId3"/>
          <a:stretch>
            <a:fillRect/>
          </a:stretch>
        </p:blipFill>
        <p:spPr>
          <a:xfrm>
            <a:off x="3595059" y="1222646"/>
            <a:ext cx="5585453" cy="3920854"/>
          </a:xfrm>
          <a:prstGeom prst="rect">
            <a:avLst/>
          </a:prstGeom>
        </p:spPr>
      </p:pic>
    </p:spTree>
    <p:extLst>
      <p:ext uri="{BB962C8B-B14F-4D97-AF65-F5344CB8AC3E}">
        <p14:creationId xmlns:p14="http://schemas.microsoft.com/office/powerpoint/2010/main" val="3171755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Freeform: Shape 45">
            <a:extLst>
              <a:ext uri="{FF2B5EF4-FFF2-40B4-BE49-F238E27FC236}">
                <a16:creationId xmlns:a16="http://schemas.microsoft.com/office/drawing/2014/main" id="{706B7A95-21D6-4A92-8D0D-FB5B1AD793B8}"/>
              </a:ext>
              <a:ext uri="{C183D7F6-B498-43B3-948B-1728B52AA6E4}">
                <adec:decorative xmlns:adec="http://schemas.microsoft.com/office/drawing/2017/decorative" val="1"/>
              </a:ext>
            </a:extLst>
          </p:cNvPr>
          <p:cNvSpPr/>
          <p:nvPr/>
        </p:nvSpPr>
        <p:spPr bwMode="auto">
          <a:xfrm>
            <a:off x="2" y="366"/>
            <a:ext cx="5684949" cy="5142770"/>
          </a:xfrm>
          <a:custGeom>
            <a:avLst/>
            <a:gdLst>
              <a:gd name="connsiteX0" fmla="*/ 0 w 7731925"/>
              <a:gd name="connsiteY0" fmla="*/ 0 h 6994525"/>
              <a:gd name="connsiteX1" fmla="*/ 7718673 w 7731925"/>
              <a:gd name="connsiteY1" fmla="*/ 0 h 6994525"/>
              <a:gd name="connsiteX2" fmla="*/ 5887456 w 7731925"/>
              <a:gd name="connsiteY2" fmla="*/ 3484654 h 6994525"/>
              <a:gd name="connsiteX3" fmla="*/ 7731925 w 7731925"/>
              <a:gd name="connsiteY3" fmla="*/ 6994525 h 6994525"/>
              <a:gd name="connsiteX4" fmla="*/ 0 w 7731925"/>
              <a:gd name="connsiteY4" fmla="*/ 6994525 h 6994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1925" h="6994525">
                <a:moveTo>
                  <a:pt x="0" y="0"/>
                </a:moveTo>
                <a:lnTo>
                  <a:pt x="7718673" y="0"/>
                </a:lnTo>
                <a:lnTo>
                  <a:pt x="5887456" y="3484654"/>
                </a:lnTo>
                <a:lnTo>
                  <a:pt x="7731925" y="6994525"/>
                </a:lnTo>
                <a:lnTo>
                  <a:pt x="0" y="6994525"/>
                </a:lnTo>
                <a:close/>
              </a:path>
            </a:pathLst>
          </a:cu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35DC82CC-C2D5-4C1D-8496-EB61630C6C28}"/>
              </a:ext>
            </a:extLst>
          </p:cNvPr>
          <p:cNvSpPr>
            <a:spLocks noGrp="1"/>
          </p:cNvSpPr>
          <p:nvPr>
            <p:ph type="title" idx="4294967295"/>
          </p:nvPr>
        </p:nvSpPr>
        <p:spPr>
          <a:xfrm>
            <a:off x="663575" y="465138"/>
            <a:ext cx="8480425" cy="307975"/>
          </a:xfrm>
        </p:spPr>
        <p:txBody>
          <a:bodyPr/>
          <a:lstStyle/>
          <a:p>
            <a:r>
              <a:rPr lang="en-US" dirty="0">
                <a:solidFill>
                  <a:schemeClr val="bg1"/>
                </a:solidFill>
              </a:rPr>
              <a:t>Office 365 Activity Logging</a:t>
            </a:r>
          </a:p>
        </p:txBody>
      </p:sp>
      <p:grpSp>
        <p:nvGrpSpPr>
          <p:cNvPr id="21" name="Group 20" descr="Alert">
            <a:extLst>
              <a:ext uri="{FF2B5EF4-FFF2-40B4-BE49-F238E27FC236}">
                <a16:creationId xmlns:a16="http://schemas.microsoft.com/office/drawing/2014/main" id="{99E9D9A6-787B-4F17-A192-5776FE719AAE}"/>
              </a:ext>
            </a:extLst>
          </p:cNvPr>
          <p:cNvGrpSpPr/>
          <p:nvPr/>
        </p:nvGrpSpPr>
        <p:grpSpPr>
          <a:xfrm>
            <a:off x="8155962" y="-538249"/>
            <a:ext cx="1583670" cy="1475990"/>
            <a:chOff x="10975692" y="-1070389"/>
            <a:chExt cx="2111560" cy="1967986"/>
          </a:xfrm>
          <a:solidFill>
            <a:srgbClr val="FFC000"/>
          </a:solidFill>
        </p:grpSpPr>
        <p:sp>
          <p:nvSpPr>
            <p:cNvPr id="22" name="Oval 21">
              <a:extLst>
                <a:ext uri="{FF2B5EF4-FFF2-40B4-BE49-F238E27FC236}">
                  <a16:creationId xmlns:a16="http://schemas.microsoft.com/office/drawing/2014/main" id="{A848C29D-E937-4FCE-B58D-F5E2BFF5933C}"/>
                </a:ext>
              </a:extLst>
            </p:cNvPr>
            <p:cNvSpPr/>
            <p:nvPr/>
          </p:nvSpPr>
          <p:spPr bwMode="auto">
            <a:xfrm>
              <a:off x="10975692" y="-1070389"/>
              <a:ext cx="2111560" cy="196798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D9438442-80E0-41B0-877E-ED3B6B8B4CB9}"/>
                </a:ext>
              </a:extLst>
            </p:cNvPr>
            <p:cNvSpPr txBox="1"/>
            <p:nvPr/>
          </p:nvSpPr>
          <p:spPr>
            <a:xfrm rot="1736155">
              <a:off x="11188392" y="234417"/>
              <a:ext cx="1076960" cy="307776"/>
            </a:xfrm>
            <a:prstGeom prst="rect">
              <a:avLst/>
            </a:prstGeom>
            <a:grpFill/>
          </p:spPr>
          <p:txBody>
            <a:bodyPr wrap="square" lIns="0" tIns="0" rIns="0" bIns="0" rtlCol="0">
              <a:spAutoFit/>
            </a:bodyPr>
            <a:lstStyle/>
            <a:p>
              <a:pPr algn="ctr"/>
              <a:r>
                <a:rPr lang="en-US" sz="1500" dirty="0">
                  <a:solidFill>
                    <a:schemeClr val="accent2">
                      <a:lumMod val="50000"/>
                    </a:schemeClr>
                  </a:solidFill>
                </a:rPr>
                <a:t>Alert</a:t>
              </a:r>
            </a:p>
          </p:txBody>
        </p:sp>
      </p:grpSp>
      <p:sp>
        <p:nvSpPr>
          <p:cNvPr id="19" name="Content Placeholder 2">
            <a:extLst>
              <a:ext uri="{FF2B5EF4-FFF2-40B4-BE49-F238E27FC236}">
                <a16:creationId xmlns:a16="http://schemas.microsoft.com/office/drawing/2014/main" id="{C7A94782-AA9E-4BF5-AF73-76D79F42ED35}"/>
              </a:ext>
            </a:extLst>
          </p:cNvPr>
          <p:cNvSpPr txBox="1">
            <a:spLocks/>
          </p:cNvSpPr>
          <p:nvPr/>
        </p:nvSpPr>
        <p:spPr>
          <a:xfrm>
            <a:off x="1078512" y="1136713"/>
            <a:ext cx="3395032" cy="611321"/>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324" dirty="0">
                <a:solidFill>
                  <a:schemeClr val="bg1"/>
                </a:solidFill>
                <a:latin typeface="+mn-lt"/>
                <a:cs typeface="Segoe UI Semilight" panose="020B0402040204020203" pitchFamily="34" charset="0"/>
              </a:rPr>
              <a:t>Activity Logging integrated with Office Security and Compliance center for comprehensive logging across Microsoft services</a:t>
            </a:r>
            <a:endParaRPr lang="en-US" sz="1324" spc="-71" dirty="0">
              <a:solidFill>
                <a:schemeClr val="bg1"/>
              </a:solidFill>
              <a:latin typeface="+mn-lt"/>
            </a:endParaRPr>
          </a:p>
        </p:txBody>
      </p:sp>
      <p:sp>
        <p:nvSpPr>
          <p:cNvPr id="30" name="Content Placeholder 2">
            <a:extLst>
              <a:ext uri="{FF2B5EF4-FFF2-40B4-BE49-F238E27FC236}">
                <a16:creationId xmlns:a16="http://schemas.microsoft.com/office/drawing/2014/main" id="{802AA522-1003-46D5-A67A-75892DB9674D}"/>
              </a:ext>
            </a:extLst>
          </p:cNvPr>
          <p:cNvSpPr txBox="1">
            <a:spLocks/>
          </p:cNvSpPr>
          <p:nvPr/>
        </p:nvSpPr>
        <p:spPr>
          <a:xfrm>
            <a:off x="1071887" y="2219694"/>
            <a:ext cx="3201571" cy="407547"/>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26">
              <a:buClr>
                <a:srgbClr val="292929"/>
              </a:buClr>
              <a:defRPr/>
            </a:pPr>
            <a:r>
              <a:rPr lang="en-US" sz="1324" spc="-71" dirty="0">
                <a:solidFill>
                  <a:schemeClr val="bg1"/>
                </a:solidFill>
                <a:latin typeface="+mn-lt"/>
              </a:rPr>
              <a:t>The audit records are stored in Office 365 Security and Compliance center</a:t>
            </a:r>
          </a:p>
        </p:txBody>
      </p:sp>
      <p:sp>
        <p:nvSpPr>
          <p:cNvPr id="27" name="Content Placeholder 2">
            <a:extLst>
              <a:ext uri="{FF2B5EF4-FFF2-40B4-BE49-F238E27FC236}">
                <a16:creationId xmlns:a16="http://schemas.microsoft.com/office/drawing/2014/main" id="{99BCEF45-299D-47B2-B04A-221E4422C327}"/>
              </a:ext>
            </a:extLst>
          </p:cNvPr>
          <p:cNvSpPr txBox="1">
            <a:spLocks/>
          </p:cNvSpPr>
          <p:nvPr/>
        </p:nvSpPr>
        <p:spPr>
          <a:xfrm>
            <a:off x="1071887" y="3099011"/>
            <a:ext cx="3201571" cy="611321"/>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26">
              <a:buClr>
                <a:srgbClr val="292929"/>
              </a:buClr>
              <a:defRPr/>
            </a:pPr>
            <a:r>
              <a:rPr lang="en-US" sz="1324" spc="-71" dirty="0">
                <a:solidFill>
                  <a:schemeClr val="bg1"/>
                </a:solidFill>
                <a:latin typeface="+mn-lt"/>
              </a:rPr>
              <a:t>Office provides an API to query this data, which is currently used by many SIEM vendors to use the Activity Logging data for reporting</a:t>
            </a:r>
          </a:p>
        </p:txBody>
      </p:sp>
      <p:grpSp>
        <p:nvGrpSpPr>
          <p:cNvPr id="34" name="Group 33" descr="Audit Log - Screenshot">
            <a:extLst>
              <a:ext uri="{FF2B5EF4-FFF2-40B4-BE49-F238E27FC236}">
                <a16:creationId xmlns:a16="http://schemas.microsoft.com/office/drawing/2014/main" id="{DDE49DED-0505-44AF-A26D-53D909A6961F}"/>
              </a:ext>
            </a:extLst>
          </p:cNvPr>
          <p:cNvGrpSpPr/>
          <p:nvPr/>
        </p:nvGrpSpPr>
        <p:grpSpPr>
          <a:xfrm>
            <a:off x="5127235" y="1480641"/>
            <a:ext cx="3820562" cy="2182219"/>
            <a:chOff x="6973395" y="1794530"/>
            <a:chExt cx="5196229" cy="2967969"/>
          </a:xfrm>
        </p:grpSpPr>
        <p:pic>
          <p:nvPicPr>
            <p:cNvPr id="5" name="Picture 4">
              <a:extLst>
                <a:ext uri="{FF2B5EF4-FFF2-40B4-BE49-F238E27FC236}">
                  <a16:creationId xmlns:a16="http://schemas.microsoft.com/office/drawing/2014/main" id="{026C84AB-AE4B-4630-A907-FBB20F40D6EA}"/>
                </a:ext>
              </a:extLst>
            </p:cNvPr>
            <p:cNvPicPr>
              <a:picLocks noChangeAspect="1"/>
            </p:cNvPicPr>
            <p:nvPr/>
          </p:nvPicPr>
          <p:blipFill>
            <a:blip r:embed="rId3"/>
            <a:stretch>
              <a:fillRect/>
            </a:stretch>
          </p:blipFill>
          <p:spPr>
            <a:xfrm>
              <a:off x="7156875" y="1914525"/>
              <a:ext cx="4844625" cy="2714767"/>
            </a:xfrm>
            <a:prstGeom prst="rect">
              <a:avLst/>
            </a:prstGeom>
            <a:ln>
              <a:noFill/>
            </a:ln>
          </p:spPr>
        </p:pic>
        <p:sp>
          <p:nvSpPr>
            <p:cNvPr id="33" name="Freeform: Shape 32">
              <a:extLst>
                <a:ext uri="{FF2B5EF4-FFF2-40B4-BE49-F238E27FC236}">
                  <a16:creationId xmlns:a16="http://schemas.microsoft.com/office/drawing/2014/main" id="{A203BCB6-2271-4E8F-AAD0-824219D63B4B}"/>
                </a:ext>
              </a:extLst>
            </p:cNvPr>
            <p:cNvSpPr/>
            <p:nvPr/>
          </p:nvSpPr>
          <p:spPr>
            <a:xfrm flipH="1">
              <a:off x="6973395" y="1794530"/>
              <a:ext cx="5196229" cy="2967969"/>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72276">
                <a:defRPr/>
              </a:pPr>
              <a:endParaRPr lang="en-US" sz="882">
                <a:solidFill>
                  <a:srgbClr val="000000"/>
                </a:solidFill>
                <a:latin typeface="Arial"/>
              </a:endParaRPr>
            </a:p>
          </p:txBody>
        </p:sp>
      </p:grpSp>
      <p:grpSp>
        <p:nvGrpSpPr>
          <p:cNvPr id="35" name="Group 34">
            <a:extLst>
              <a:ext uri="{FF2B5EF4-FFF2-40B4-BE49-F238E27FC236}">
                <a16:creationId xmlns:a16="http://schemas.microsoft.com/office/drawing/2014/main" id="{CED61029-323E-49F4-8D83-63A080D552C7}"/>
              </a:ext>
              <a:ext uri="{C183D7F6-B498-43B3-948B-1728B52AA6E4}">
                <adec:decorative xmlns:adec="http://schemas.microsoft.com/office/drawing/2017/decorative" val="1"/>
              </a:ext>
            </a:extLst>
          </p:cNvPr>
          <p:cNvGrpSpPr/>
          <p:nvPr/>
        </p:nvGrpSpPr>
        <p:grpSpPr>
          <a:xfrm>
            <a:off x="449707" y="2220777"/>
            <a:ext cx="404453" cy="405164"/>
            <a:chOff x="4565921" y="3369898"/>
            <a:chExt cx="242888" cy="243314"/>
          </a:xfrm>
        </p:grpSpPr>
        <p:sp>
          <p:nvSpPr>
            <p:cNvPr id="36" name="Freeform: Shape 35">
              <a:extLst>
                <a:ext uri="{FF2B5EF4-FFF2-40B4-BE49-F238E27FC236}">
                  <a16:creationId xmlns:a16="http://schemas.microsoft.com/office/drawing/2014/main" id="{A6F87B4E-D74B-4675-8DCF-68123AF116EC}"/>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endParaRPr lang="en-US" sz="662">
                <a:gradFill>
                  <a:gsLst>
                    <a:gs pos="0">
                      <a:srgbClr val="505050"/>
                    </a:gs>
                    <a:gs pos="100000">
                      <a:srgbClr val="505050"/>
                    </a:gs>
                  </a:gsLst>
                  <a:lin ang="5400000" scaled="1"/>
                </a:gradFill>
              </a:endParaRPr>
            </a:p>
          </p:txBody>
        </p:sp>
        <p:sp>
          <p:nvSpPr>
            <p:cNvPr id="37" name="Freeform: Shape 36">
              <a:extLst>
                <a:ext uri="{FF2B5EF4-FFF2-40B4-BE49-F238E27FC236}">
                  <a16:creationId xmlns:a16="http://schemas.microsoft.com/office/drawing/2014/main" id="{C88CD203-BE14-419B-83BC-F431947CA813}"/>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endParaRPr lang="en-US" sz="662">
                <a:gradFill>
                  <a:gsLst>
                    <a:gs pos="0">
                      <a:srgbClr val="505050"/>
                    </a:gs>
                    <a:gs pos="100000">
                      <a:srgbClr val="505050"/>
                    </a:gs>
                  </a:gsLst>
                  <a:lin ang="5400000" scaled="1"/>
                </a:gradFill>
              </a:endParaRPr>
            </a:p>
          </p:txBody>
        </p:sp>
        <p:sp>
          <p:nvSpPr>
            <p:cNvPr id="38" name="Freeform: Shape 37">
              <a:extLst>
                <a:ext uri="{FF2B5EF4-FFF2-40B4-BE49-F238E27FC236}">
                  <a16:creationId xmlns:a16="http://schemas.microsoft.com/office/drawing/2014/main" id="{28A11E43-88A2-42D5-9802-DA4BEA23E52F}"/>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endParaRPr lang="en-US" sz="662">
                <a:gradFill>
                  <a:gsLst>
                    <a:gs pos="0">
                      <a:srgbClr val="505050"/>
                    </a:gs>
                    <a:gs pos="100000">
                      <a:srgbClr val="505050"/>
                    </a:gs>
                  </a:gsLst>
                  <a:lin ang="5400000" scaled="1"/>
                </a:gradFill>
              </a:endParaRPr>
            </a:p>
          </p:txBody>
        </p:sp>
        <p:sp>
          <p:nvSpPr>
            <p:cNvPr id="39" name="Freeform: Shape 38">
              <a:extLst>
                <a:ext uri="{FF2B5EF4-FFF2-40B4-BE49-F238E27FC236}">
                  <a16:creationId xmlns:a16="http://schemas.microsoft.com/office/drawing/2014/main" id="{47E48DD8-C1FE-4CB1-9926-A7251F9B3E2E}"/>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endParaRPr lang="en-US" sz="662">
                <a:gradFill>
                  <a:gsLst>
                    <a:gs pos="0">
                      <a:srgbClr val="505050"/>
                    </a:gs>
                    <a:gs pos="100000">
                      <a:srgbClr val="505050"/>
                    </a:gs>
                  </a:gsLst>
                  <a:lin ang="5400000" scaled="1"/>
                </a:gradFill>
              </a:endParaRPr>
            </a:p>
          </p:txBody>
        </p:sp>
      </p:grpSp>
      <p:grpSp>
        <p:nvGrpSpPr>
          <p:cNvPr id="40" name="Group 39">
            <a:extLst>
              <a:ext uri="{FF2B5EF4-FFF2-40B4-BE49-F238E27FC236}">
                <a16:creationId xmlns:a16="http://schemas.microsoft.com/office/drawing/2014/main" id="{3BB8C6D7-2B8E-4937-AF94-A6790D1FDF06}"/>
              </a:ext>
              <a:ext uri="{C183D7F6-B498-43B3-948B-1728B52AA6E4}">
                <adec:decorative xmlns:adec="http://schemas.microsoft.com/office/drawing/2017/decorative" val="1"/>
              </a:ext>
            </a:extLst>
          </p:cNvPr>
          <p:cNvGrpSpPr/>
          <p:nvPr/>
        </p:nvGrpSpPr>
        <p:grpSpPr>
          <a:xfrm>
            <a:off x="385168" y="1274970"/>
            <a:ext cx="533531" cy="334481"/>
            <a:chOff x="8323533" y="3347991"/>
            <a:chExt cx="495300" cy="310515"/>
          </a:xfrm>
        </p:grpSpPr>
        <p:sp>
          <p:nvSpPr>
            <p:cNvPr id="41" name="Freeform: Shape 40">
              <a:extLst>
                <a:ext uri="{FF2B5EF4-FFF2-40B4-BE49-F238E27FC236}">
                  <a16:creationId xmlns:a16="http://schemas.microsoft.com/office/drawing/2014/main" id="{C89C1268-8C2A-4FD8-8A97-8BCC354CB741}"/>
                </a:ext>
              </a:extLst>
            </p:cNvPr>
            <p:cNvSpPr/>
            <p:nvPr/>
          </p:nvSpPr>
          <p:spPr>
            <a:xfrm>
              <a:off x="8428308" y="3420381"/>
              <a:ext cx="390525" cy="238125"/>
            </a:xfrm>
            <a:custGeom>
              <a:avLst/>
              <a:gdLst>
                <a:gd name="connsiteX0" fmla="*/ 7348 w 390525"/>
                <a:gd name="connsiteY0" fmla="*/ 173083 h 238125"/>
                <a:gd name="connsiteX1" fmla="*/ 67355 w 390525"/>
                <a:gd name="connsiteY1" fmla="*/ 232138 h 238125"/>
                <a:gd name="connsiteX2" fmla="*/ 67355 w 390525"/>
                <a:gd name="connsiteY2" fmla="*/ 232138 h 238125"/>
                <a:gd name="connsiteX3" fmla="*/ 67355 w 390525"/>
                <a:gd name="connsiteY3" fmla="*/ 232138 h 238125"/>
                <a:gd name="connsiteX4" fmla="*/ 71166 w 390525"/>
                <a:gd name="connsiteY4" fmla="*/ 232138 h 238125"/>
                <a:gd name="connsiteX5" fmla="*/ 324530 w 390525"/>
                <a:gd name="connsiteY5" fmla="*/ 232138 h 238125"/>
                <a:gd name="connsiteX6" fmla="*/ 336913 w 390525"/>
                <a:gd name="connsiteY6" fmla="*/ 231186 h 238125"/>
                <a:gd name="connsiteX7" fmla="*/ 336913 w 390525"/>
                <a:gd name="connsiteY7" fmla="*/ 231186 h 238125"/>
                <a:gd name="connsiteX8" fmla="*/ 337866 w 390525"/>
                <a:gd name="connsiteY8" fmla="*/ 231186 h 238125"/>
                <a:gd name="connsiteX9" fmla="*/ 386443 w 390525"/>
                <a:gd name="connsiteY9" fmla="*/ 170226 h 238125"/>
                <a:gd name="connsiteX10" fmla="*/ 357868 w 390525"/>
                <a:gd name="connsiteY10" fmla="*/ 113076 h 238125"/>
                <a:gd name="connsiteX11" fmla="*/ 356916 w 390525"/>
                <a:gd name="connsiteY11" fmla="*/ 111171 h 238125"/>
                <a:gd name="connsiteX12" fmla="*/ 356916 w 390525"/>
                <a:gd name="connsiteY12" fmla="*/ 111171 h 238125"/>
                <a:gd name="connsiteX13" fmla="*/ 283573 w 390525"/>
                <a:gd name="connsiteY13" fmla="*/ 37828 h 238125"/>
                <a:gd name="connsiteX14" fmla="*/ 262618 w 390525"/>
                <a:gd name="connsiteY14" fmla="*/ 40686 h 238125"/>
                <a:gd name="connsiteX15" fmla="*/ 261666 w 390525"/>
                <a:gd name="connsiteY15" fmla="*/ 41638 h 238125"/>
                <a:gd name="connsiteX16" fmla="*/ 257855 w 390525"/>
                <a:gd name="connsiteY16" fmla="*/ 39733 h 238125"/>
                <a:gd name="connsiteX17" fmla="*/ 257855 w 390525"/>
                <a:gd name="connsiteY17" fmla="*/ 39733 h 238125"/>
                <a:gd name="connsiteX18" fmla="*/ 257855 w 390525"/>
                <a:gd name="connsiteY18" fmla="*/ 39733 h 238125"/>
                <a:gd name="connsiteX19" fmla="*/ 196896 w 390525"/>
                <a:gd name="connsiteY19" fmla="*/ 7348 h 238125"/>
                <a:gd name="connsiteX20" fmla="*/ 125458 w 390525"/>
                <a:gd name="connsiteY20" fmla="*/ 65451 h 238125"/>
                <a:gd name="connsiteX21" fmla="*/ 125458 w 390525"/>
                <a:gd name="connsiteY21" fmla="*/ 66403 h 238125"/>
                <a:gd name="connsiteX22" fmla="*/ 124505 w 390525"/>
                <a:gd name="connsiteY22" fmla="*/ 73071 h 238125"/>
                <a:gd name="connsiteX23" fmla="*/ 122601 w 390525"/>
                <a:gd name="connsiteY23" fmla="*/ 74976 h 238125"/>
                <a:gd name="connsiteX24" fmla="*/ 121648 w 390525"/>
                <a:gd name="connsiteY24" fmla="*/ 74976 h 238125"/>
                <a:gd name="connsiteX25" fmla="*/ 76880 w 390525"/>
                <a:gd name="connsiteY25" fmla="*/ 93073 h 238125"/>
                <a:gd name="connsiteX26" fmla="*/ 76880 w 390525"/>
                <a:gd name="connsiteY26" fmla="*/ 93073 h 238125"/>
                <a:gd name="connsiteX27" fmla="*/ 76880 w 390525"/>
                <a:gd name="connsiteY27" fmla="*/ 94026 h 238125"/>
                <a:gd name="connsiteX28" fmla="*/ 74023 w 390525"/>
                <a:gd name="connsiteY28" fmla="*/ 96883 h 238125"/>
                <a:gd name="connsiteX29" fmla="*/ 72118 w 390525"/>
                <a:gd name="connsiteY29" fmla="*/ 97836 h 238125"/>
                <a:gd name="connsiteX30" fmla="*/ 7348 w 390525"/>
                <a:gd name="connsiteY30" fmla="*/ 148318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0525" h="238125">
                  <a:moveTo>
                    <a:pt x="7348" y="173083"/>
                  </a:moveTo>
                  <a:cubicBezTo>
                    <a:pt x="11158" y="203563"/>
                    <a:pt x="35923" y="228328"/>
                    <a:pt x="67355" y="232138"/>
                  </a:cubicBezTo>
                  <a:lnTo>
                    <a:pt x="67355" y="232138"/>
                  </a:lnTo>
                  <a:cubicBezTo>
                    <a:pt x="67355" y="232138"/>
                    <a:pt x="67355" y="232138"/>
                    <a:pt x="67355" y="232138"/>
                  </a:cubicBezTo>
                  <a:lnTo>
                    <a:pt x="71166" y="232138"/>
                  </a:lnTo>
                  <a:lnTo>
                    <a:pt x="324530" y="232138"/>
                  </a:lnTo>
                  <a:lnTo>
                    <a:pt x="336913" y="231186"/>
                  </a:lnTo>
                  <a:cubicBezTo>
                    <a:pt x="336913" y="231186"/>
                    <a:pt x="336913" y="231186"/>
                    <a:pt x="336913" y="231186"/>
                  </a:cubicBezTo>
                  <a:cubicBezTo>
                    <a:pt x="336913" y="231186"/>
                    <a:pt x="337866" y="231186"/>
                    <a:pt x="337866" y="231186"/>
                  </a:cubicBezTo>
                  <a:cubicBezTo>
                    <a:pt x="366441" y="224518"/>
                    <a:pt x="386443" y="199753"/>
                    <a:pt x="386443" y="170226"/>
                  </a:cubicBezTo>
                  <a:cubicBezTo>
                    <a:pt x="386443" y="149271"/>
                    <a:pt x="374061" y="124506"/>
                    <a:pt x="357868" y="113076"/>
                  </a:cubicBezTo>
                  <a:cubicBezTo>
                    <a:pt x="356916" y="113076"/>
                    <a:pt x="356916" y="112123"/>
                    <a:pt x="356916" y="111171"/>
                  </a:cubicBezTo>
                  <a:lnTo>
                    <a:pt x="356916" y="111171"/>
                  </a:lnTo>
                  <a:cubicBezTo>
                    <a:pt x="356916" y="71166"/>
                    <a:pt x="324530" y="37828"/>
                    <a:pt x="283573" y="37828"/>
                  </a:cubicBezTo>
                  <a:cubicBezTo>
                    <a:pt x="276905" y="37828"/>
                    <a:pt x="269286" y="38781"/>
                    <a:pt x="262618" y="40686"/>
                  </a:cubicBezTo>
                  <a:cubicBezTo>
                    <a:pt x="262618" y="40686"/>
                    <a:pt x="261666" y="41638"/>
                    <a:pt x="261666" y="41638"/>
                  </a:cubicBezTo>
                  <a:cubicBezTo>
                    <a:pt x="260713" y="41638"/>
                    <a:pt x="259761" y="41638"/>
                    <a:pt x="257855" y="39733"/>
                  </a:cubicBezTo>
                  <a:lnTo>
                    <a:pt x="257855" y="39733"/>
                  </a:lnTo>
                  <a:cubicBezTo>
                    <a:pt x="257855" y="39733"/>
                    <a:pt x="257855" y="39733"/>
                    <a:pt x="257855" y="39733"/>
                  </a:cubicBezTo>
                  <a:cubicBezTo>
                    <a:pt x="244521" y="19731"/>
                    <a:pt x="221661" y="7348"/>
                    <a:pt x="196896" y="7348"/>
                  </a:cubicBezTo>
                  <a:cubicBezTo>
                    <a:pt x="162605" y="7348"/>
                    <a:pt x="132126" y="32113"/>
                    <a:pt x="125458" y="65451"/>
                  </a:cubicBezTo>
                  <a:cubicBezTo>
                    <a:pt x="125458" y="65451"/>
                    <a:pt x="125458" y="66403"/>
                    <a:pt x="125458" y="66403"/>
                  </a:cubicBezTo>
                  <a:lnTo>
                    <a:pt x="124505" y="73071"/>
                  </a:lnTo>
                  <a:cubicBezTo>
                    <a:pt x="124505" y="74023"/>
                    <a:pt x="123553" y="74976"/>
                    <a:pt x="122601" y="74976"/>
                  </a:cubicBezTo>
                  <a:lnTo>
                    <a:pt x="121648" y="74976"/>
                  </a:lnTo>
                  <a:cubicBezTo>
                    <a:pt x="104503" y="74976"/>
                    <a:pt x="89263" y="81643"/>
                    <a:pt x="76880" y="93073"/>
                  </a:cubicBezTo>
                  <a:cubicBezTo>
                    <a:pt x="76880" y="93073"/>
                    <a:pt x="76880" y="93073"/>
                    <a:pt x="76880" y="93073"/>
                  </a:cubicBezTo>
                  <a:cubicBezTo>
                    <a:pt x="76880" y="93073"/>
                    <a:pt x="76880" y="93073"/>
                    <a:pt x="76880" y="94026"/>
                  </a:cubicBezTo>
                  <a:lnTo>
                    <a:pt x="74023" y="96883"/>
                  </a:lnTo>
                  <a:cubicBezTo>
                    <a:pt x="74023" y="96883"/>
                    <a:pt x="73071" y="97836"/>
                    <a:pt x="72118" y="97836"/>
                  </a:cubicBezTo>
                  <a:cubicBezTo>
                    <a:pt x="41638" y="98788"/>
                    <a:pt x="14968" y="119743"/>
                    <a:pt x="7348" y="14831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endParaRPr lang="en-US" sz="662">
                <a:gradFill>
                  <a:gsLst>
                    <a:gs pos="0">
                      <a:srgbClr val="505050"/>
                    </a:gs>
                    <a:gs pos="100000">
                      <a:srgbClr val="505050"/>
                    </a:gs>
                  </a:gsLst>
                  <a:lin ang="5400000" scaled="1"/>
                </a:gradFill>
              </a:endParaRPr>
            </a:p>
          </p:txBody>
        </p:sp>
        <p:sp>
          <p:nvSpPr>
            <p:cNvPr id="42" name="Freeform: Shape 41">
              <a:extLst>
                <a:ext uri="{FF2B5EF4-FFF2-40B4-BE49-F238E27FC236}">
                  <a16:creationId xmlns:a16="http://schemas.microsoft.com/office/drawing/2014/main" id="{68C58DF5-897F-419F-B057-4281D27915C9}"/>
                </a:ext>
              </a:extLst>
            </p:cNvPr>
            <p:cNvSpPr/>
            <p:nvPr/>
          </p:nvSpPr>
          <p:spPr>
            <a:xfrm>
              <a:off x="8323533" y="3347991"/>
              <a:ext cx="352425" cy="238125"/>
            </a:xfrm>
            <a:custGeom>
              <a:avLst/>
              <a:gdLst>
                <a:gd name="connsiteX0" fmla="*/ 346438 w 352425"/>
                <a:gd name="connsiteY0" fmla="*/ 70213 h 238125"/>
                <a:gd name="connsiteX1" fmla="*/ 285478 w 352425"/>
                <a:gd name="connsiteY1" fmla="*/ 37828 h 238125"/>
                <a:gd name="connsiteX2" fmla="*/ 264523 w 352425"/>
                <a:gd name="connsiteY2" fmla="*/ 40686 h 238125"/>
                <a:gd name="connsiteX3" fmla="*/ 263571 w 352425"/>
                <a:gd name="connsiteY3" fmla="*/ 41638 h 238125"/>
                <a:gd name="connsiteX4" fmla="*/ 259761 w 352425"/>
                <a:gd name="connsiteY4" fmla="*/ 39733 h 238125"/>
                <a:gd name="connsiteX5" fmla="*/ 259761 w 352425"/>
                <a:gd name="connsiteY5" fmla="*/ 39733 h 238125"/>
                <a:gd name="connsiteX6" fmla="*/ 259761 w 352425"/>
                <a:gd name="connsiteY6" fmla="*/ 39733 h 238125"/>
                <a:gd name="connsiteX7" fmla="*/ 198801 w 352425"/>
                <a:gd name="connsiteY7" fmla="*/ 7348 h 238125"/>
                <a:gd name="connsiteX8" fmla="*/ 127363 w 352425"/>
                <a:gd name="connsiteY8" fmla="*/ 65451 h 238125"/>
                <a:gd name="connsiteX9" fmla="*/ 127363 w 352425"/>
                <a:gd name="connsiteY9" fmla="*/ 66403 h 238125"/>
                <a:gd name="connsiteX10" fmla="*/ 126411 w 352425"/>
                <a:gd name="connsiteY10" fmla="*/ 73071 h 238125"/>
                <a:gd name="connsiteX11" fmla="*/ 124505 w 352425"/>
                <a:gd name="connsiteY11" fmla="*/ 74976 h 238125"/>
                <a:gd name="connsiteX12" fmla="*/ 123553 w 352425"/>
                <a:gd name="connsiteY12" fmla="*/ 74976 h 238125"/>
                <a:gd name="connsiteX13" fmla="*/ 78786 w 352425"/>
                <a:gd name="connsiteY13" fmla="*/ 93073 h 238125"/>
                <a:gd name="connsiteX14" fmla="*/ 78786 w 352425"/>
                <a:gd name="connsiteY14" fmla="*/ 93073 h 238125"/>
                <a:gd name="connsiteX15" fmla="*/ 78786 w 352425"/>
                <a:gd name="connsiteY15" fmla="*/ 94026 h 238125"/>
                <a:gd name="connsiteX16" fmla="*/ 75928 w 352425"/>
                <a:gd name="connsiteY16" fmla="*/ 96883 h 238125"/>
                <a:gd name="connsiteX17" fmla="*/ 74023 w 352425"/>
                <a:gd name="connsiteY17" fmla="*/ 97836 h 238125"/>
                <a:gd name="connsiteX18" fmla="*/ 7348 w 352425"/>
                <a:gd name="connsiteY18" fmla="*/ 165463 h 238125"/>
                <a:gd name="connsiteX19" fmla="*/ 68308 w 352425"/>
                <a:gd name="connsiteY19" fmla="*/ 233091 h 238125"/>
                <a:gd name="connsiteX20" fmla="*/ 68308 w 352425"/>
                <a:gd name="connsiteY20" fmla="*/ 233091 h 238125"/>
                <a:gd name="connsiteX21" fmla="*/ 68308 w 352425"/>
                <a:gd name="connsiteY21" fmla="*/ 233091 h 238125"/>
                <a:gd name="connsiteX22" fmla="*/ 72118 w 352425"/>
                <a:gd name="connsiteY22" fmla="*/ 233091 h 238125"/>
                <a:gd name="connsiteX23" fmla="*/ 308338 w 352425"/>
                <a:gd name="connsiteY23" fmla="*/ 233091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2425" h="238125">
                  <a:moveTo>
                    <a:pt x="346438" y="70213"/>
                  </a:moveTo>
                  <a:cubicBezTo>
                    <a:pt x="333103" y="51163"/>
                    <a:pt x="311196" y="37828"/>
                    <a:pt x="285478" y="37828"/>
                  </a:cubicBezTo>
                  <a:cubicBezTo>
                    <a:pt x="278811" y="37828"/>
                    <a:pt x="271191" y="38781"/>
                    <a:pt x="264523" y="40686"/>
                  </a:cubicBezTo>
                  <a:cubicBezTo>
                    <a:pt x="264523" y="40686"/>
                    <a:pt x="263571" y="41638"/>
                    <a:pt x="263571" y="41638"/>
                  </a:cubicBezTo>
                  <a:cubicBezTo>
                    <a:pt x="262618" y="41638"/>
                    <a:pt x="261666" y="41638"/>
                    <a:pt x="259761" y="39733"/>
                  </a:cubicBezTo>
                  <a:lnTo>
                    <a:pt x="259761" y="39733"/>
                  </a:lnTo>
                  <a:cubicBezTo>
                    <a:pt x="259761" y="39733"/>
                    <a:pt x="259761" y="39733"/>
                    <a:pt x="259761" y="39733"/>
                  </a:cubicBezTo>
                  <a:cubicBezTo>
                    <a:pt x="246426" y="19731"/>
                    <a:pt x="223566" y="7348"/>
                    <a:pt x="198801" y="7348"/>
                  </a:cubicBezTo>
                  <a:cubicBezTo>
                    <a:pt x="164511" y="7348"/>
                    <a:pt x="134030" y="32113"/>
                    <a:pt x="127363" y="65451"/>
                  </a:cubicBezTo>
                  <a:cubicBezTo>
                    <a:pt x="127363" y="65451"/>
                    <a:pt x="127363" y="66403"/>
                    <a:pt x="127363" y="66403"/>
                  </a:cubicBezTo>
                  <a:lnTo>
                    <a:pt x="126411" y="73071"/>
                  </a:lnTo>
                  <a:cubicBezTo>
                    <a:pt x="126411" y="74023"/>
                    <a:pt x="125458" y="74976"/>
                    <a:pt x="124505" y="74976"/>
                  </a:cubicBezTo>
                  <a:lnTo>
                    <a:pt x="123553" y="74976"/>
                  </a:lnTo>
                  <a:cubicBezTo>
                    <a:pt x="106408" y="74976"/>
                    <a:pt x="91168" y="81643"/>
                    <a:pt x="78786" y="93073"/>
                  </a:cubicBezTo>
                  <a:cubicBezTo>
                    <a:pt x="78786" y="93073"/>
                    <a:pt x="78786" y="93073"/>
                    <a:pt x="78786" y="93073"/>
                  </a:cubicBezTo>
                  <a:cubicBezTo>
                    <a:pt x="78786" y="93073"/>
                    <a:pt x="78786" y="93073"/>
                    <a:pt x="78786" y="94026"/>
                  </a:cubicBezTo>
                  <a:lnTo>
                    <a:pt x="75928" y="96883"/>
                  </a:lnTo>
                  <a:cubicBezTo>
                    <a:pt x="75928" y="96883"/>
                    <a:pt x="74976" y="97836"/>
                    <a:pt x="74023" y="97836"/>
                  </a:cubicBezTo>
                  <a:cubicBezTo>
                    <a:pt x="36876" y="98788"/>
                    <a:pt x="7348" y="128316"/>
                    <a:pt x="7348" y="165463"/>
                  </a:cubicBezTo>
                  <a:cubicBezTo>
                    <a:pt x="7348" y="200706"/>
                    <a:pt x="33066" y="229281"/>
                    <a:pt x="68308" y="233091"/>
                  </a:cubicBezTo>
                  <a:lnTo>
                    <a:pt x="68308" y="233091"/>
                  </a:lnTo>
                  <a:cubicBezTo>
                    <a:pt x="68308" y="233091"/>
                    <a:pt x="68308" y="233091"/>
                    <a:pt x="68308" y="233091"/>
                  </a:cubicBezTo>
                  <a:lnTo>
                    <a:pt x="72118" y="233091"/>
                  </a:lnTo>
                  <a:lnTo>
                    <a:pt x="308338" y="23309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endParaRPr lang="en-US" sz="662">
                <a:gradFill>
                  <a:gsLst>
                    <a:gs pos="0">
                      <a:srgbClr val="505050"/>
                    </a:gs>
                    <a:gs pos="100000">
                      <a:srgbClr val="505050"/>
                    </a:gs>
                  </a:gsLst>
                  <a:lin ang="5400000" scaled="1"/>
                </a:gradFill>
              </a:endParaRPr>
            </a:p>
          </p:txBody>
        </p:sp>
        <p:sp>
          <p:nvSpPr>
            <p:cNvPr id="43" name="Freeform: Shape 42">
              <a:extLst>
                <a:ext uri="{FF2B5EF4-FFF2-40B4-BE49-F238E27FC236}">
                  <a16:creationId xmlns:a16="http://schemas.microsoft.com/office/drawing/2014/main" id="{FE7B1CA2-9EEF-47C7-8ABA-725A1B2A40CD}"/>
                </a:ext>
              </a:extLst>
            </p:cNvPr>
            <p:cNvSpPr/>
            <p:nvPr/>
          </p:nvSpPr>
          <p:spPr>
            <a:xfrm>
              <a:off x="8608331" y="3556588"/>
              <a:ext cx="47625" cy="47625"/>
            </a:xfrm>
            <a:custGeom>
              <a:avLst/>
              <a:gdLst>
                <a:gd name="connsiteX0" fmla="*/ 41638 w 47625"/>
                <a:gd name="connsiteY0" fmla="*/ 24493 h 47625"/>
                <a:gd name="connsiteX1" fmla="*/ 24493 w 47625"/>
                <a:gd name="connsiteY1" fmla="*/ 41638 h 47625"/>
                <a:gd name="connsiteX2" fmla="*/ 7348 w 47625"/>
                <a:gd name="connsiteY2" fmla="*/ 24493 h 47625"/>
                <a:gd name="connsiteX3" fmla="*/ 24493 w 47625"/>
                <a:gd name="connsiteY3" fmla="*/ 7348 h 47625"/>
                <a:gd name="connsiteX4" fmla="*/ 41638 w 47625"/>
                <a:gd name="connsiteY4" fmla="*/ 2449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638" y="24493"/>
                  </a:moveTo>
                  <a:cubicBezTo>
                    <a:pt x="41638" y="33962"/>
                    <a:pt x="33962" y="41638"/>
                    <a:pt x="24493" y="41638"/>
                  </a:cubicBezTo>
                  <a:cubicBezTo>
                    <a:pt x="15024" y="41638"/>
                    <a:pt x="7348" y="33962"/>
                    <a:pt x="7348" y="24493"/>
                  </a:cubicBezTo>
                  <a:cubicBezTo>
                    <a:pt x="7348" y="15024"/>
                    <a:pt x="15024" y="7348"/>
                    <a:pt x="24493" y="7348"/>
                  </a:cubicBezTo>
                  <a:cubicBezTo>
                    <a:pt x="33962" y="7348"/>
                    <a:pt x="41638" y="15024"/>
                    <a:pt x="41638" y="24493"/>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endParaRPr lang="en-US" sz="662">
                <a:gradFill>
                  <a:gsLst>
                    <a:gs pos="0">
                      <a:srgbClr val="505050"/>
                    </a:gs>
                    <a:gs pos="100000">
                      <a:srgbClr val="505050"/>
                    </a:gs>
                  </a:gsLst>
                  <a:lin ang="5400000" scaled="1"/>
                </a:gradFill>
              </a:endParaRPr>
            </a:p>
          </p:txBody>
        </p:sp>
      </p:grpSp>
      <p:sp>
        <p:nvSpPr>
          <p:cNvPr id="44" name="Freeform: Shape 43">
            <a:extLst>
              <a:ext uri="{FF2B5EF4-FFF2-40B4-BE49-F238E27FC236}">
                <a16:creationId xmlns:a16="http://schemas.microsoft.com/office/drawing/2014/main" id="{F6AA50E7-2009-4DC4-B98F-CCE8CE28E5D1}"/>
              </a:ext>
              <a:ext uri="{C183D7F6-B498-43B3-948B-1728B52AA6E4}">
                <adec:decorative xmlns:adec="http://schemas.microsoft.com/office/drawing/2017/decorative" val="1"/>
              </a:ext>
            </a:extLst>
          </p:cNvPr>
          <p:cNvSpPr/>
          <p:nvPr/>
        </p:nvSpPr>
        <p:spPr>
          <a:xfrm>
            <a:off x="399328" y="3252945"/>
            <a:ext cx="505210" cy="303125"/>
          </a:xfrm>
          <a:custGeom>
            <a:avLst/>
            <a:gdLst>
              <a:gd name="connsiteX0" fmla="*/ 210231 w 523875"/>
              <a:gd name="connsiteY0" fmla="*/ 280716 h 314325"/>
              <a:gd name="connsiteX1" fmla="*/ 79738 w 523875"/>
              <a:gd name="connsiteY1" fmla="*/ 280716 h 314325"/>
              <a:gd name="connsiteX2" fmla="*/ 7348 w 523875"/>
              <a:gd name="connsiteY2" fmla="*/ 206421 h 314325"/>
              <a:gd name="connsiteX3" fmla="*/ 79738 w 523875"/>
              <a:gd name="connsiteY3" fmla="*/ 134031 h 314325"/>
              <a:gd name="connsiteX4" fmla="*/ 94026 w 523875"/>
              <a:gd name="connsiteY4" fmla="*/ 135936 h 314325"/>
              <a:gd name="connsiteX5" fmla="*/ 224518 w 523875"/>
              <a:gd name="connsiteY5" fmla="*/ 7348 h 314325"/>
              <a:gd name="connsiteX6" fmla="*/ 351201 w 523875"/>
              <a:gd name="connsiteY6" fmla="*/ 110218 h 314325"/>
              <a:gd name="connsiteX7" fmla="*/ 421686 w 523875"/>
              <a:gd name="connsiteY7" fmla="*/ 78786 h 314325"/>
              <a:gd name="connsiteX8" fmla="*/ 519793 w 523875"/>
              <a:gd name="connsiteY8" fmla="*/ 180703 h 314325"/>
              <a:gd name="connsiteX9" fmla="*/ 421686 w 523875"/>
              <a:gd name="connsiteY9" fmla="*/ 280716 h 314325"/>
              <a:gd name="connsiteX10" fmla="*/ 421686 w 523875"/>
              <a:gd name="connsiteY10" fmla="*/ 280716 h 314325"/>
              <a:gd name="connsiteX11" fmla="*/ 310243 w 523875"/>
              <a:gd name="connsiteY11" fmla="*/ 280716 h 314325"/>
              <a:gd name="connsiteX12" fmla="*/ 181656 w 523875"/>
              <a:gd name="connsiteY12" fmla="*/ 309291 h 314325"/>
              <a:gd name="connsiteX13" fmla="*/ 209278 w 523875"/>
              <a:gd name="connsiteY13" fmla="*/ 280716 h 314325"/>
              <a:gd name="connsiteX14" fmla="*/ 181656 w 523875"/>
              <a:gd name="connsiteY14" fmla="*/ 250236 h 314325"/>
              <a:gd name="connsiteX15" fmla="*/ 337866 w 523875"/>
              <a:gd name="connsiteY15" fmla="*/ 250236 h 314325"/>
              <a:gd name="connsiteX16" fmla="*/ 310243 w 523875"/>
              <a:gd name="connsiteY16" fmla="*/ 278811 h 314325"/>
              <a:gd name="connsiteX17" fmla="*/ 337866 w 523875"/>
              <a:gd name="connsiteY17" fmla="*/ 309291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3875" h="314325">
                <a:moveTo>
                  <a:pt x="210231" y="280716"/>
                </a:moveTo>
                <a:cubicBezTo>
                  <a:pt x="79738" y="280716"/>
                  <a:pt x="79738" y="280716"/>
                  <a:pt x="79738" y="280716"/>
                </a:cubicBezTo>
                <a:cubicBezTo>
                  <a:pt x="39733" y="280716"/>
                  <a:pt x="7348" y="247378"/>
                  <a:pt x="7348" y="206421"/>
                </a:cubicBezTo>
                <a:cubicBezTo>
                  <a:pt x="7348" y="165463"/>
                  <a:pt x="39733" y="134031"/>
                  <a:pt x="79738" y="134031"/>
                </a:cubicBezTo>
                <a:cubicBezTo>
                  <a:pt x="84501" y="134031"/>
                  <a:pt x="90216" y="134031"/>
                  <a:pt x="94026" y="135936"/>
                </a:cubicBezTo>
                <a:cubicBezTo>
                  <a:pt x="96883" y="64498"/>
                  <a:pt x="154033" y="7348"/>
                  <a:pt x="224518" y="7348"/>
                </a:cubicBezTo>
                <a:cubicBezTo>
                  <a:pt x="284526" y="7348"/>
                  <a:pt x="335961" y="51163"/>
                  <a:pt x="351201" y="110218"/>
                </a:cubicBezTo>
                <a:cubicBezTo>
                  <a:pt x="369298" y="90216"/>
                  <a:pt x="394063" y="78786"/>
                  <a:pt x="421686" y="78786"/>
                </a:cubicBezTo>
                <a:cubicBezTo>
                  <a:pt x="475978" y="78786"/>
                  <a:pt x="519793" y="124506"/>
                  <a:pt x="519793" y="180703"/>
                </a:cubicBezTo>
                <a:cubicBezTo>
                  <a:pt x="519793" y="236901"/>
                  <a:pt x="475978" y="280716"/>
                  <a:pt x="421686" y="280716"/>
                </a:cubicBezTo>
                <a:lnTo>
                  <a:pt x="421686" y="280716"/>
                </a:lnTo>
                <a:cubicBezTo>
                  <a:pt x="310243" y="280716"/>
                  <a:pt x="310243" y="280716"/>
                  <a:pt x="310243" y="280716"/>
                </a:cubicBezTo>
                <a:moveTo>
                  <a:pt x="181656" y="309291"/>
                </a:moveTo>
                <a:cubicBezTo>
                  <a:pt x="209278" y="280716"/>
                  <a:pt x="209278" y="280716"/>
                  <a:pt x="209278" y="280716"/>
                </a:cubicBezTo>
                <a:cubicBezTo>
                  <a:pt x="181656" y="250236"/>
                  <a:pt x="181656" y="250236"/>
                  <a:pt x="181656" y="250236"/>
                </a:cubicBezTo>
                <a:moveTo>
                  <a:pt x="337866" y="250236"/>
                </a:moveTo>
                <a:cubicBezTo>
                  <a:pt x="310243" y="278811"/>
                  <a:pt x="310243" y="278811"/>
                  <a:pt x="310243" y="278811"/>
                </a:cubicBezTo>
                <a:cubicBezTo>
                  <a:pt x="337866" y="309291"/>
                  <a:pt x="337866" y="309291"/>
                  <a:pt x="337866" y="30929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endParaRPr lang="en-US" sz="662">
              <a:gradFill>
                <a:gsLst>
                  <a:gs pos="0">
                    <a:srgbClr val="505050"/>
                  </a:gs>
                  <a:gs pos="100000">
                    <a:srgbClr val="505050"/>
                  </a:gs>
                </a:gsLst>
                <a:lin ang="5400000" scaled="1"/>
              </a:gradFill>
            </a:endParaRPr>
          </a:p>
        </p:txBody>
      </p:sp>
      <p:sp>
        <p:nvSpPr>
          <p:cNvPr id="47" name="Freeform: Shape 46">
            <a:extLst>
              <a:ext uri="{FF2B5EF4-FFF2-40B4-BE49-F238E27FC236}">
                <a16:creationId xmlns:a16="http://schemas.microsoft.com/office/drawing/2014/main" id="{9B2FE043-D6A8-4114-8E57-6E3415853876}"/>
              </a:ext>
              <a:ext uri="{C183D7F6-B498-43B3-948B-1728B52AA6E4}">
                <adec:decorative xmlns:adec="http://schemas.microsoft.com/office/drawing/2017/decorative" val="1"/>
              </a:ext>
            </a:extLst>
          </p:cNvPr>
          <p:cNvSpPr/>
          <p:nvPr/>
        </p:nvSpPr>
        <p:spPr bwMode="auto">
          <a:xfrm>
            <a:off x="4173227" y="-270709"/>
            <a:ext cx="4942761" cy="5666377"/>
          </a:xfrm>
          <a:custGeom>
            <a:avLst/>
            <a:gdLst>
              <a:gd name="connsiteX0" fmla="*/ 1577015 w 5235400"/>
              <a:gd name="connsiteY0" fmla="*/ 0 h 6308056"/>
              <a:gd name="connsiteX1" fmla="*/ 5235400 w 5235400"/>
              <a:gd name="connsiteY1" fmla="*/ 0 h 6308056"/>
              <a:gd name="connsiteX2" fmla="*/ 5235400 w 5235400"/>
              <a:gd name="connsiteY2" fmla="*/ 6308056 h 6308056"/>
              <a:gd name="connsiteX3" fmla="*/ 1577015 w 5235400"/>
              <a:gd name="connsiteY3" fmla="*/ 6308056 h 6308056"/>
              <a:gd name="connsiteX4" fmla="*/ 0 w 5235400"/>
              <a:gd name="connsiteY4" fmla="*/ 3154028 h 6308056"/>
              <a:gd name="connsiteX0" fmla="*/ 5235400 w 5326840"/>
              <a:gd name="connsiteY0" fmla="*/ 6308056 h 6399496"/>
              <a:gd name="connsiteX1" fmla="*/ 1577015 w 5326840"/>
              <a:gd name="connsiteY1" fmla="*/ 6308056 h 6399496"/>
              <a:gd name="connsiteX2" fmla="*/ 0 w 5326840"/>
              <a:gd name="connsiteY2" fmla="*/ 3154028 h 6399496"/>
              <a:gd name="connsiteX3" fmla="*/ 1577015 w 5326840"/>
              <a:gd name="connsiteY3" fmla="*/ 0 h 6399496"/>
              <a:gd name="connsiteX4" fmla="*/ 5235400 w 5326840"/>
              <a:gd name="connsiteY4" fmla="*/ 0 h 6399496"/>
              <a:gd name="connsiteX5" fmla="*/ 5326840 w 5326840"/>
              <a:gd name="connsiteY5" fmla="*/ 6399496 h 6399496"/>
              <a:gd name="connsiteX0" fmla="*/ 5235400 w 5235400"/>
              <a:gd name="connsiteY0" fmla="*/ 6308056 h 6308056"/>
              <a:gd name="connsiteX1" fmla="*/ 1577015 w 5235400"/>
              <a:gd name="connsiteY1" fmla="*/ 6308056 h 6308056"/>
              <a:gd name="connsiteX2" fmla="*/ 0 w 5235400"/>
              <a:gd name="connsiteY2" fmla="*/ 3154028 h 6308056"/>
              <a:gd name="connsiteX3" fmla="*/ 1577015 w 5235400"/>
              <a:gd name="connsiteY3" fmla="*/ 0 h 6308056"/>
              <a:gd name="connsiteX4" fmla="*/ 5235400 w 5235400"/>
              <a:gd name="connsiteY4" fmla="*/ 0 h 6308056"/>
              <a:gd name="connsiteX0" fmla="*/ 1577015 w 5235400"/>
              <a:gd name="connsiteY0" fmla="*/ 6308056 h 6308056"/>
              <a:gd name="connsiteX1" fmla="*/ 0 w 5235400"/>
              <a:gd name="connsiteY1" fmla="*/ 3154028 h 6308056"/>
              <a:gd name="connsiteX2" fmla="*/ 1577015 w 5235400"/>
              <a:gd name="connsiteY2" fmla="*/ 0 h 6308056"/>
              <a:gd name="connsiteX3" fmla="*/ 5235400 w 5235400"/>
              <a:gd name="connsiteY3" fmla="*/ 0 h 6308056"/>
            </a:gdLst>
            <a:ahLst/>
            <a:cxnLst>
              <a:cxn ang="0">
                <a:pos x="connsiteX0" y="connsiteY0"/>
              </a:cxn>
              <a:cxn ang="0">
                <a:pos x="connsiteX1" y="connsiteY1"/>
              </a:cxn>
              <a:cxn ang="0">
                <a:pos x="connsiteX2" y="connsiteY2"/>
              </a:cxn>
              <a:cxn ang="0">
                <a:pos x="connsiteX3" y="connsiteY3"/>
              </a:cxn>
            </a:cxnLst>
            <a:rect l="l" t="t" r="r" b="b"/>
            <a:pathLst>
              <a:path w="5235400" h="6308056">
                <a:moveTo>
                  <a:pt x="1577015" y="6308056"/>
                </a:moveTo>
                <a:lnTo>
                  <a:pt x="0" y="3154028"/>
                </a:lnTo>
                <a:lnTo>
                  <a:pt x="1577015" y="0"/>
                </a:lnTo>
                <a:lnTo>
                  <a:pt x="5235400" y="0"/>
                </a:lnTo>
              </a:path>
            </a:pathLst>
          </a:cu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49356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E0B4B-AE82-4EEA-AC99-904A10640BCA}"/>
              </a:ext>
            </a:extLst>
          </p:cNvPr>
          <p:cNvSpPr>
            <a:spLocks noGrp="1"/>
          </p:cNvSpPr>
          <p:nvPr>
            <p:ph type="title" idx="4294967295"/>
          </p:nvPr>
        </p:nvSpPr>
        <p:spPr>
          <a:xfrm>
            <a:off x="860425" y="519113"/>
            <a:ext cx="8283575" cy="560387"/>
          </a:xfrm>
        </p:spPr>
        <p:txBody>
          <a:bodyPr wrap="square" anchor="t">
            <a:normAutofit/>
          </a:bodyPr>
          <a:lstStyle/>
          <a:p>
            <a:r>
              <a:rPr lang="en-US"/>
              <a:t>Which activity logs are supported?</a:t>
            </a:r>
          </a:p>
        </p:txBody>
      </p:sp>
      <p:graphicFrame>
        <p:nvGraphicFramePr>
          <p:cNvPr id="4" name="Table 3">
            <a:extLst>
              <a:ext uri="{FF2B5EF4-FFF2-40B4-BE49-F238E27FC236}">
                <a16:creationId xmlns:a16="http://schemas.microsoft.com/office/drawing/2014/main" id="{28B18BB7-49BA-4B82-A71F-45FF45D1982D}"/>
              </a:ext>
            </a:extLst>
          </p:cNvPr>
          <p:cNvGraphicFramePr>
            <a:graphicFrameLocks noGrp="1"/>
          </p:cNvGraphicFramePr>
          <p:nvPr>
            <p:extLst>
              <p:ext uri="{D42A27DB-BD31-4B8C-83A1-F6EECF244321}">
                <p14:modId xmlns:p14="http://schemas.microsoft.com/office/powerpoint/2010/main" val="3086381945"/>
              </p:ext>
            </p:extLst>
          </p:nvPr>
        </p:nvGraphicFramePr>
        <p:xfrm>
          <a:off x="426035" y="1154393"/>
          <a:ext cx="8291930" cy="2834713"/>
        </p:xfrm>
        <a:graphic>
          <a:graphicData uri="http://schemas.openxmlformats.org/drawingml/2006/table">
            <a:tbl>
              <a:tblPr firstRow="1" bandRow="1">
                <a:tableStyleId>{21E4AEA4-8DFA-4A89-87EB-49C32662AFE0}</a:tableStyleId>
              </a:tblPr>
              <a:tblGrid>
                <a:gridCol w="3355451">
                  <a:extLst>
                    <a:ext uri="{9D8B030D-6E8A-4147-A177-3AD203B41FA5}">
                      <a16:colId xmlns:a16="http://schemas.microsoft.com/office/drawing/2014/main" val="1727943013"/>
                    </a:ext>
                  </a:extLst>
                </a:gridCol>
                <a:gridCol w="4936479">
                  <a:extLst>
                    <a:ext uri="{9D8B030D-6E8A-4147-A177-3AD203B41FA5}">
                      <a16:colId xmlns:a16="http://schemas.microsoft.com/office/drawing/2014/main" val="646873165"/>
                    </a:ext>
                  </a:extLst>
                </a:gridCol>
              </a:tblGrid>
              <a:tr h="328759">
                <a:tc>
                  <a:txBody>
                    <a:bodyPr/>
                    <a:lstStyle/>
                    <a:p>
                      <a:r>
                        <a:rPr lang="en-US" sz="1500" dirty="0">
                          <a:solidFill>
                            <a:schemeClr val="bg1"/>
                          </a:solidFill>
                        </a:rPr>
                        <a:t>Power Automate</a:t>
                      </a:r>
                    </a:p>
                  </a:txBody>
                  <a:tcPr marL="67553" marR="67553" marT="33777" marB="33777">
                    <a:solidFill>
                      <a:srgbClr val="0071BC"/>
                    </a:solidFill>
                  </a:tcPr>
                </a:tc>
                <a:tc>
                  <a:txBody>
                    <a:bodyPr/>
                    <a:lstStyle/>
                    <a:p>
                      <a:r>
                        <a:rPr lang="en-US" sz="1500" dirty="0">
                          <a:solidFill>
                            <a:schemeClr val="bg1"/>
                          </a:solidFill>
                        </a:rPr>
                        <a:t>Power Apps</a:t>
                      </a:r>
                    </a:p>
                  </a:txBody>
                  <a:tcPr marL="67553" marR="67553" marT="33777" marB="33777">
                    <a:solidFill>
                      <a:srgbClr val="0071BC"/>
                    </a:solidFill>
                  </a:tcPr>
                </a:tc>
                <a:extLst>
                  <a:ext uri="{0D108BD9-81ED-4DB2-BD59-A6C34878D82A}">
                    <a16:rowId xmlns:a16="http://schemas.microsoft.com/office/drawing/2014/main" val="1634850960"/>
                  </a:ext>
                </a:extLst>
              </a:tr>
              <a:tr h="2505468">
                <a:tc>
                  <a:txBody>
                    <a:bodyPr/>
                    <a:lstStyle/>
                    <a:p>
                      <a:pPr marL="285750" indent="-285750">
                        <a:buFont typeface="Arial" panose="020B0604020202020204" pitchFamily="34" charset="0"/>
                        <a:buChar char="•"/>
                      </a:pPr>
                      <a:r>
                        <a:rPr lang="en-US" sz="1600" dirty="0"/>
                        <a:t>Created flow </a:t>
                      </a:r>
                    </a:p>
                    <a:p>
                      <a:pPr marL="285750" indent="-285750">
                        <a:buFont typeface="Arial" panose="020B0604020202020204" pitchFamily="34" charset="0"/>
                        <a:buChar char="•"/>
                      </a:pPr>
                      <a:r>
                        <a:rPr lang="en-US" sz="1600" dirty="0"/>
                        <a:t>Edited flow </a:t>
                      </a:r>
                    </a:p>
                    <a:p>
                      <a:pPr marL="285750" indent="-285750">
                        <a:buFont typeface="Arial" panose="020B0604020202020204" pitchFamily="34" charset="0"/>
                        <a:buChar char="•"/>
                      </a:pPr>
                      <a:r>
                        <a:rPr lang="en-US" sz="1600" dirty="0"/>
                        <a:t>Deleted flow </a:t>
                      </a:r>
                    </a:p>
                    <a:p>
                      <a:pPr marL="285750" indent="-285750">
                        <a:buFont typeface="Arial" panose="020B0604020202020204" pitchFamily="34" charset="0"/>
                        <a:buChar char="•"/>
                      </a:pPr>
                      <a:r>
                        <a:rPr lang="en-US" sz="1600" dirty="0"/>
                        <a:t>Edited permissions </a:t>
                      </a:r>
                    </a:p>
                    <a:p>
                      <a:pPr marL="285750" indent="-285750">
                        <a:buFont typeface="Arial" panose="020B0604020202020204" pitchFamily="34" charset="0"/>
                        <a:buChar char="•"/>
                      </a:pPr>
                      <a:r>
                        <a:rPr lang="en-US" sz="1600" dirty="0"/>
                        <a:t>Deleted permissions </a:t>
                      </a:r>
                    </a:p>
                    <a:p>
                      <a:pPr marL="285750" indent="-285750">
                        <a:buFont typeface="Arial" panose="020B0604020202020204" pitchFamily="34" charset="0"/>
                        <a:buChar char="•"/>
                      </a:pPr>
                      <a:r>
                        <a:rPr lang="en-US" sz="1600" dirty="0"/>
                        <a:t>Started a paid trial </a:t>
                      </a:r>
                    </a:p>
                    <a:p>
                      <a:pPr marL="285750" indent="-285750">
                        <a:buFont typeface="Arial" panose="020B0604020202020204" pitchFamily="34" charset="0"/>
                        <a:buChar char="•"/>
                      </a:pPr>
                      <a:r>
                        <a:rPr lang="en-US" sz="1600" dirty="0"/>
                        <a:t>Renewed a paid trial </a:t>
                      </a:r>
                      <a:endParaRPr lang="en-US" sz="1600" dirty="0">
                        <a:gradFill>
                          <a:gsLst>
                            <a:gs pos="2917">
                              <a:schemeClr val="tx1"/>
                            </a:gs>
                            <a:gs pos="30000">
                              <a:schemeClr val="tx1"/>
                            </a:gs>
                          </a:gsLst>
                          <a:lin ang="5400000" scaled="0"/>
                        </a:gradFill>
                      </a:endParaRPr>
                    </a:p>
                  </a:txBody>
                  <a:tcPr marL="67553" marR="67553" marT="33777" marB="33777"/>
                </a:tc>
                <a:tc>
                  <a:txBody>
                    <a:bodyPr/>
                    <a:lstStyle/>
                    <a:p>
                      <a:pPr marL="285750" indent="-285750">
                        <a:buFont typeface="Arial" panose="020B0604020202020204" pitchFamily="34" charset="0"/>
                        <a:buChar char="•"/>
                      </a:pPr>
                      <a:r>
                        <a:rPr lang="en-US" sz="1600" dirty="0"/>
                        <a:t>Created app</a:t>
                      </a:r>
                    </a:p>
                    <a:p>
                      <a:pPr marL="285750" indent="-285750">
                        <a:buFont typeface="Arial" panose="020B0604020202020204" pitchFamily="34" charset="0"/>
                        <a:buChar char="•"/>
                      </a:pPr>
                      <a:r>
                        <a:rPr lang="en-US" sz="1600" dirty="0"/>
                        <a:t>Edited/save app (draft)</a:t>
                      </a:r>
                    </a:p>
                    <a:p>
                      <a:pPr marL="285750" indent="-285750">
                        <a:buFont typeface="Arial" panose="020B0604020202020204" pitchFamily="34" charset="0"/>
                        <a:buChar char="•"/>
                      </a:pPr>
                      <a:r>
                        <a:rPr lang="en-US" sz="1600" dirty="0"/>
                        <a:t>Published app</a:t>
                      </a:r>
                    </a:p>
                    <a:p>
                      <a:pPr marL="285750" indent="-285750">
                        <a:buFont typeface="Arial" panose="020B0604020202020204" pitchFamily="34" charset="0"/>
                        <a:buChar char="•"/>
                      </a:pPr>
                      <a:r>
                        <a:rPr lang="en-US" sz="1600" dirty="0"/>
                        <a:t>Deleted app</a:t>
                      </a:r>
                    </a:p>
                    <a:p>
                      <a:pPr marL="285750" indent="-285750">
                        <a:buFont typeface="Arial" panose="020B0604020202020204" pitchFamily="34" charset="0"/>
                        <a:buChar char="•"/>
                      </a:pPr>
                      <a:r>
                        <a:rPr lang="en-US" sz="1600" dirty="0"/>
                        <a:t>Restored an app from app version</a:t>
                      </a:r>
                    </a:p>
                    <a:p>
                      <a:pPr marL="285750" indent="-285750">
                        <a:buFont typeface="Arial" panose="020B0604020202020204" pitchFamily="34" charset="0"/>
                        <a:buChar char="•"/>
                      </a:pPr>
                      <a:r>
                        <a:rPr lang="en-US" sz="1600" dirty="0"/>
                        <a:t>Launched app</a:t>
                      </a:r>
                    </a:p>
                    <a:p>
                      <a:pPr marL="285750" indent="-285750">
                        <a:buFont typeface="Arial" panose="020B0604020202020204" pitchFamily="34" charset="0"/>
                        <a:buChar char="•"/>
                      </a:pPr>
                      <a:r>
                        <a:rPr lang="en-US" sz="1600" dirty="0"/>
                        <a:t>Marking app as featured</a:t>
                      </a:r>
                    </a:p>
                    <a:p>
                      <a:pPr marL="285750" indent="-285750">
                        <a:buFont typeface="Arial" panose="020B0604020202020204" pitchFamily="34" charset="0"/>
                        <a:buChar char="•"/>
                      </a:pPr>
                      <a:r>
                        <a:rPr lang="en-US" sz="1600" dirty="0"/>
                        <a:t>Marking app as hero</a:t>
                      </a:r>
                    </a:p>
                    <a:p>
                      <a:pPr marL="285750" indent="-285750">
                        <a:buFont typeface="Arial" panose="020B0604020202020204" pitchFamily="34" charset="0"/>
                        <a:buChar char="•"/>
                      </a:pPr>
                      <a:r>
                        <a:rPr lang="en-US" sz="1600" dirty="0"/>
                        <a:t>Edited app permissions</a:t>
                      </a:r>
                    </a:p>
                    <a:p>
                      <a:pPr marL="285750" indent="-285750">
                        <a:buFont typeface="Arial" panose="020B0604020202020204" pitchFamily="34" charset="0"/>
                        <a:buChar char="•"/>
                      </a:pPr>
                      <a:r>
                        <a:rPr lang="en-US" sz="1600" dirty="0"/>
                        <a:t>Deleted app permissions</a:t>
                      </a:r>
                    </a:p>
                  </a:txBody>
                  <a:tcPr marL="67553" marR="67553" marT="33777" marB="33777"/>
                </a:tc>
                <a:extLst>
                  <a:ext uri="{0D108BD9-81ED-4DB2-BD59-A6C34878D82A}">
                    <a16:rowId xmlns:a16="http://schemas.microsoft.com/office/drawing/2014/main" val="3741146617"/>
                  </a:ext>
                </a:extLst>
              </a:tr>
            </a:tbl>
          </a:graphicData>
        </a:graphic>
      </p:graphicFrame>
    </p:spTree>
    <p:extLst>
      <p:ext uri="{BB962C8B-B14F-4D97-AF65-F5344CB8AC3E}">
        <p14:creationId xmlns:p14="http://schemas.microsoft.com/office/powerpoint/2010/main" val="332110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CA416E-B62B-4D0E-884D-4717072C55CF}"/>
              </a:ext>
            </a:extLst>
          </p:cNvPr>
          <p:cNvSpPr>
            <a:spLocks noGrp="1"/>
          </p:cNvSpPr>
          <p:nvPr>
            <p:ph type="title" idx="4294967295"/>
          </p:nvPr>
        </p:nvSpPr>
        <p:spPr>
          <a:xfrm>
            <a:off x="439737" y="341279"/>
            <a:ext cx="8480425" cy="609600"/>
          </a:xfrm>
        </p:spPr>
        <p:txBody>
          <a:bodyPr wrap="square" anchor="t">
            <a:normAutofit/>
          </a:bodyPr>
          <a:lstStyle/>
          <a:p>
            <a:r>
              <a:rPr lang="en-US" sz="2800" dirty="0"/>
              <a:t>Enable Office 365 activity logging</a:t>
            </a:r>
          </a:p>
        </p:txBody>
      </p:sp>
      <p:sp>
        <p:nvSpPr>
          <p:cNvPr id="4" name="Content Placeholder 3">
            <a:extLst>
              <a:ext uri="{FF2B5EF4-FFF2-40B4-BE49-F238E27FC236}">
                <a16:creationId xmlns:a16="http://schemas.microsoft.com/office/drawing/2014/main" id="{712A29DA-7793-42D9-8B75-7B29BEEFE676}"/>
              </a:ext>
            </a:extLst>
          </p:cNvPr>
          <p:cNvSpPr>
            <a:spLocks noGrp="1"/>
          </p:cNvSpPr>
          <p:nvPr>
            <p:ph sz="quarter" idx="4294967295"/>
          </p:nvPr>
        </p:nvSpPr>
        <p:spPr>
          <a:xfrm>
            <a:off x="439737" y="1154146"/>
            <a:ext cx="8264525" cy="3038475"/>
          </a:xfrm>
        </p:spPr>
        <p:txBody>
          <a:bodyPr wrap="square">
            <a:normAutofit/>
          </a:bodyPr>
          <a:lstStyle/>
          <a:p>
            <a:pPr>
              <a:spcAft>
                <a:spcPts val="600"/>
              </a:spcAft>
            </a:pPr>
            <a:r>
              <a:rPr lang="en-US" dirty="0"/>
              <a:t>Must have an Office 365 E3 or greater license</a:t>
            </a:r>
            <a:br>
              <a:rPr lang="en-US" dirty="0"/>
            </a:br>
            <a:endParaRPr lang="en-US" dirty="0"/>
          </a:p>
          <a:p>
            <a:pPr>
              <a:spcAft>
                <a:spcPts val="600"/>
              </a:spcAft>
            </a:pPr>
            <a:r>
              <a:rPr lang="en-US" dirty="0"/>
              <a:t>Must enable at the organization level</a:t>
            </a:r>
          </a:p>
          <a:p>
            <a:pPr lvl="1">
              <a:spcAft>
                <a:spcPts val="600"/>
              </a:spcAft>
            </a:pPr>
            <a:r>
              <a:rPr lang="en-US" sz="1765" dirty="0"/>
              <a:t>Enable-</a:t>
            </a:r>
            <a:r>
              <a:rPr lang="en-US" sz="1765" dirty="0" err="1"/>
              <a:t>OrganizationCustomization</a:t>
            </a:r>
            <a:endParaRPr lang="en-US" sz="1765" dirty="0"/>
          </a:p>
          <a:p>
            <a:pPr lvl="1">
              <a:spcAft>
                <a:spcPts val="600"/>
              </a:spcAft>
            </a:pPr>
            <a:r>
              <a:rPr lang="en-US" sz="1765" dirty="0"/>
              <a:t>Set-</a:t>
            </a:r>
            <a:r>
              <a:rPr lang="en-US" sz="1765" dirty="0" err="1"/>
              <a:t>AdminAuditLogConfig</a:t>
            </a:r>
            <a:r>
              <a:rPr lang="en-US" sz="1765" dirty="0"/>
              <a:t> -</a:t>
            </a:r>
            <a:r>
              <a:rPr lang="en-US" sz="1765" dirty="0" err="1"/>
              <a:t>UnifiedAuditLogIngestionEnabled</a:t>
            </a:r>
            <a:r>
              <a:rPr lang="en-US" sz="1765" dirty="0"/>
              <a:t> $true</a:t>
            </a:r>
          </a:p>
          <a:p>
            <a:pPr>
              <a:spcAft>
                <a:spcPts val="600"/>
              </a:spcAft>
            </a:pPr>
            <a:endParaRPr lang="en-US" dirty="0"/>
          </a:p>
          <a:p>
            <a:pPr>
              <a:spcAft>
                <a:spcPts val="600"/>
              </a:spcAft>
            </a:pPr>
            <a:r>
              <a:rPr lang="en-US" dirty="0"/>
              <a:t>Non service admins need permissions to view</a:t>
            </a:r>
          </a:p>
          <a:p>
            <a:pPr lvl="1">
              <a:spcAft>
                <a:spcPts val="600"/>
              </a:spcAft>
            </a:pPr>
            <a:r>
              <a:rPr lang="en-US" sz="1765" dirty="0"/>
              <a:t>E.g. Add-</a:t>
            </a:r>
            <a:r>
              <a:rPr lang="en-US" sz="1765" dirty="0" err="1"/>
              <a:t>RoleGroupMember</a:t>
            </a:r>
            <a:r>
              <a:rPr lang="en-US" sz="1765" dirty="0"/>
              <a:t> "Compliance Management" -Member user1</a:t>
            </a:r>
          </a:p>
        </p:txBody>
      </p:sp>
    </p:spTree>
    <p:extLst>
      <p:ext uri="{BB962C8B-B14F-4D97-AF65-F5344CB8AC3E}">
        <p14:creationId xmlns:p14="http://schemas.microsoft.com/office/powerpoint/2010/main" val="261785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38D4B-E8BA-4AD3-A199-6D06794558C5}"/>
              </a:ext>
            </a:extLst>
          </p:cNvPr>
          <p:cNvSpPr>
            <a:spLocks noGrp="1"/>
          </p:cNvSpPr>
          <p:nvPr>
            <p:ph type="title" idx="4294967295"/>
          </p:nvPr>
        </p:nvSpPr>
        <p:spPr>
          <a:xfrm>
            <a:off x="287739" y="301860"/>
            <a:ext cx="8264525" cy="498475"/>
          </a:xfrm>
        </p:spPr>
        <p:txBody>
          <a:bodyPr/>
          <a:lstStyle/>
          <a:p>
            <a:r>
              <a:rPr lang="en-US" sz="3600" dirty="0"/>
              <a:t>Build flows to alert on key audit events</a:t>
            </a:r>
          </a:p>
        </p:txBody>
      </p:sp>
      <p:sp>
        <p:nvSpPr>
          <p:cNvPr id="3" name="Text Placeholder 2">
            <a:extLst>
              <a:ext uri="{FF2B5EF4-FFF2-40B4-BE49-F238E27FC236}">
                <a16:creationId xmlns:a16="http://schemas.microsoft.com/office/drawing/2014/main" id="{8133B628-FA2D-4D1F-B188-A297749787D1}"/>
              </a:ext>
            </a:extLst>
          </p:cNvPr>
          <p:cNvSpPr>
            <a:spLocks noGrp="1"/>
          </p:cNvSpPr>
          <p:nvPr>
            <p:ph type="body" sz="quarter" idx="4294967295"/>
          </p:nvPr>
        </p:nvSpPr>
        <p:spPr>
          <a:xfrm>
            <a:off x="357229" y="959320"/>
            <a:ext cx="8264525" cy="1606550"/>
          </a:xfrm>
        </p:spPr>
        <p:txBody>
          <a:bodyPr/>
          <a:lstStyle/>
          <a:p>
            <a:r>
              <a:rPr lang="en-US" sz="1800" dirty="0"/>
              <a:t>An example of alerting that can be implemented is subscribing to Office 365 Security and Compliance Audit Logs </a:t>
            </a:r>
          </a:p>
          <a:p>
            <a:endParaRPr lang="en-US" sz="1800" dirty="0"/>
          </a:p>
          <a:p>
            <a:r>
              <a:rPr lang="en-US" sz="1800" dirty="0"/>
              <a:t>This can be achieved through either a </a:t>
            </a:r>
            <a:r>
              <a:rPr lang="en-US" sz="1800" dirty="0">
                <a:hlinkClick r:id="rId2"/>
              </a:rPr>
              <a:t>webhook</a:t>
            </a:r>
            <a:r>
              <a:rPr lang="en-US" sz="1800" dirty="0"/>
              <a:t> subscription or </a:t>
            </a:r>
            <a:r>
              <a:rPr lang="en-US" sz="1800" dirty="0">
                <a:hlinkClick r:id="rId3"/>
              </a:rPr>
              <a:t>polling</a:t>
            </a:r>
            <a:r>
              <a:rPr lang="en-US" sz="1800" dirty="0"/>
              <a:t> approach. However, by attaching Flow to these alerts, we can provide administrators with more than just email alerts </a:t>
            </a:r>
          </a:p>
        </p:txBody>
      </p:sp>
      <p:sp>
        <p:nvSpPr>
          <p:cNvPr id="4" name="Rectangle 3" descr="Activity Logging Web SVC">
            <a:extLst>
              <a:ext uri="{FF2B5EF4-FFF2-40B4-BE49-F238E27FC236}">
                <a16:creationId xmlns:a16="http://schemas.microsoft.com/office/drawing/2014/main" id="{8EB0114F-34A2-4D4F-82F0-E4E04497C800}"/>
              </a:ext>
            </a:extLst>
          </p:cNvPr>
          <p:cNvSpPr/>
          <p:nvPr/>
        </p:nvSpPr>
        <p:spPr bwMode="auto">
          <a:xfrm>
            <a:off x="578228" y="2946428"/>
            <a:ext cx="2048088" cy="2143284"/>
          </a:xfrm>
          <a:prstGeom prst="rect">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A17E9A87-829F-4775-A02D-9CBB00F9B6E3}"/>
              </a:ext>
            </a:extLst>
          </p:cNvPr>
          <p:cNvSpPr txBox="1"/>
          <p:nvPr/>
        </p:nvSpPr>
        <p:spPr>
          <a:xfrm>
            <a:off x="610844" y="2969552"/>
            <a:ext cx="1725344" cy="196208"/>
          </a:xfrm>
          <a:prstGeom prst="rect">
            <a:avLst/>
          </a:prstGeom>
          <a:noFill/>
        </p:spPr>
        <p:txBody>
          <a:bodyPr wrap="none" lIns="0" tIns="0" rIns="0" bIns="0" rtlCol="0">
            <a:spAutoFit/>
          </a:bodyPr>
          <a:lstStyle/>
          <a:p>
            <a:pPr algn="l"/>
            <a:r>
              <a:rPr lang="en-US" sz="1275" b="1" dirty="0">
                <a:gradFill>
                  <a:gsLst>
                    <a:gs pos="2917">
                      <a:schemeClr val="tx1"/>
                    </a:gs>
                    <a:gs pos="30000">
                      <a:schemeClr val="tx1"/>
                    </a:gs>
                  </a:gsLst>
                  <a:lin ang="5400000" scaled="0"/>
                </a:gradFill>
              </a:rPr>
              <a:t>Activity Logging Web Svc</a:t>
            </a:r>
          </a:p>
        </p:txBody>
      </p:sp>
      <p:sp>
        <p:nvSpPr>
          <p:cNvPr id="16" name="Cylinder 15">
            <a:extLst>
              <a:ext uri="{FF2B5EF4-FFF2-40B4-BE49-F238E27FC236}">
                <a16:creationId xmlns:a16="http://schemas.microsoft.com/office/drawing/2014/main" id="{C2D367CB-00F1-45C7-97A2-17DD016314E9}"/>
              </a:ext>
            </a:extLst>
          </p:cNvPr>
          <p:cNvSpPr/>
          <p:nvPr/>
        </p:nvSpPr>
        <p:spPr bwMode="auto">
          <a:xfrm>
            <a:off x="819988" y="3228300"/>
            <a:ext cx="1137872" cy="91211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350" dirty="0">
                <a:solidFill>
                  <a:srgbClr val="000000"/>
                </a:solidFill>
                <a:ea typeface="Segoe UI" pitchFamily="34" charset="0"/>
                <a:cs typeface="Segoe UI" pitchFamily="34" charset="0"/>
              </a:rPr>
              <a:t>Power Apps logs</a:t>
            </a:r>
          </a:p>
        </p:txBody>
      </p:sp>
      <p:sp>
        <p:nvSpPr>
          <p:cNvPr id="18" name="Cylinder 17">
            <a:extLst>
              <a:ext uri="{FF2B5EF4-FFF2-40B4-BE49-F238E27FC236}">
                <a16:creationId xmlns:a16="http://schemas.microsoft.com/office/drawing/2014/main" id="{7DD09BA8-48A9-4635-8D1E-ADFE26BD12FA}"/>
              </a:ext>
            </a:extLst>
          </p:cNvPr>
          <p:cNvSpPr/>
          <p:nvPr/>
        </p:nvSpPr>
        <p:spPr bwMode="auto">
          <a:xfrm>
            <a:off x="1365302" y="4062181"/>
            <a:ext cx="1137872" cy="1027531"/>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350" dirty="0">
                <a:solidFill>
                  <a:srgbClr val="000000"/>
                </a:solidFill>
                <a:ea typeface="Segoe UI" pitchFamily="34" charset="0"/>
                <a:cs typeface="Segoe UI" pitchFamily="34" charset="0"/>
              </a:rPr>
              <a:t>Power Automate logs</a:t>
            </a:r>
          </a:p>
        </p:txBody>
      </p:sp>
      <p:pic>
        <p:nvPicPr>
          <p:cNvPr id="5" name="Picture 4" descr="Power Automate Graphic">
            <a:extLst>
              <a:ext uri="{FF2B5EF4-FFF2-40B4-BE49-F238E27FC236}">
                <a16:creationId xmlns:a16="http://schemas.microsoft.com/office/drawing/2014/main" id="{B9EF6C1E-3638-4AED-AFAE-903D96B9765A}"/>
              </a:ext>
            </a:extLst>
          </p:cNvPr>
          <p:cNvPicPr>
            <a:picLocks noChangeAspect="1"/>
          </p:cNvPicPr>
          <p:nvPr/>
        </p:nvPicPr>
        <p:blipFill>
          <a:blip r:embed="rId4"/>
          <a:stretch>
            <a:fillRect/>
          </a:stretch>
        </p:blipFill>
        <p:spPr>
          <a:xfrm>
            <a:off x="3599262" y="3326359"/>
            <a:ext cx="1780460" cy="1386704"/>
          </a:xfrm>
          <a:prstGeom prst="rect">
            <a:avLst/>
          </a:prstGeom>
        </p:spPr>
      </p:pic>
      <p:sp>
        <p:nvSpPr>
          <p:cNvPr id="6" name="TextBox 5">
            <a:extLst>
              <a:ext uri="{FF2B5EF4-FFF2-40B4-BE49-F238E27FC236}">
                <a16:creationId xmlns:a16="http://schemas.microsoft.com/office/drawing/2014/main" id="{93392599-52E0-4EA2-954C-63BAEE6A2493}"/>
              </a:ext>
            </a:extLst>
          </p:cNvPr>
          <p:cNvSpPr txBox="1"/>
          <p:nvPr/>
        </p:nvSpPr>
        <p:spPr>
          <a:xfrm>
            <a:off x="3921710" y="4726225"/>
            <a:ext cx="1409232" cy="230832"/>
          </a:xfrm>
          <a:prstGeom prst="rect">
            <a:avLst/>
          </a:prstGeom>
          <a:noFill/>
        </p:spPr>
        <p:txBody>
          <a:bodyPr wrap="none" lIns="0" tIns="0" rIns="0" bIns="0" rtlCol="0">
            <a:spAutoFit/>
          </a:bodyPr>
          <a:lstStyle/>
          <a:p>
            <a:pPr defTabSz="342900">
              <a:defRPr/>
            </a:pPr>
            <a:r>
              <a:rPr lang="en-US" sz="1500" dirty="0">
                <a:gradFill>
                  <a:gsLst>
                    <a:gs pos="2917">
                      <a:srgbClr val="1A1A1A"/>
                    </a:gs>
                    <a:gs pos="30000">
                      <a:srgbClr val="1A1A1A"/>
                    </a:gs>
                  </a:gsLst>
                  <a:lin ang="5400000" scaled="0"/>
                </a:gradFill>
                <a:latin typeface="Segoe UI"/>
              </a:rPr>
              <a:t>Power Automate</a:t>
            </a:r>
          </a:p>
        </p:txBody>
      </p:sp>
      <p:pic>
        <p:nvPicPr>
          <p:cNvPr id="11" name="Picture 10" descr="Admit Graphic">
            <a:extLst>
              <a:ext uri="{FF2B5EF4-FFF2-40B4-BE49-F238E27FC236}">
                <a16:creationId xmlns:a16="http://schemas.microsoft.com/office/drawing/2014/main" id="{61570193-0531-47B8-8B73-4D9ACE7458E4}"/>
              </a:ext>
            </a:extLst>
          </p:cNvPr>
          <p:cNvPicPr>
            <a:picLocks noChangeAspect="1"/>
          </p:cNvPicPr>
          <p:nvPr/>
        </p:nvPicPr>
        <p:blipFill>
          <a:blip r:embed="rId5"/>
          <a:stretch>
            <a:fillRect/>
          </a:stretch>
        </p:blipFill>
        <p:spPr>
          <a:xfrm>
            <a:off x="6967723" y="3089829"/>
            <a:ext cx="1000979" cy="1566048"/>
          </a:xfrm>
          <a:prstGeom prst="rect">
            <a:avLst/>
          </a:prstGeom>
        </p:spPr>
      </p:pic>
      <p:sp>
        <p:nvSpPr>
          <p:cNvPr id="7" name="TextBox 6">
            <a:extLst>
              <a:ext uri="{FF2B5EF4-FFF2-40B4-BE49-F238E27FC236}">
                <a16:creationId xmlns:a16="http://schemas.microsoft.com/office/drawing/2014/main" id="{0B4C0BD6-A946-43C1-9309-8AECF63C61D0}"/>
              </a:ext>
            </a:extLst>
          </p:cNvPr>
          <p:cNvSpPr txBox="1"/>
          <p:nvPr/>
        </p:nvSpPr>
        <p:spPr>
          <a:xfrm>
            <a:off x="7220853" y="4610808"/>
            <a:ext cx="557845" cy="230832"/>
          </a:xfrm>
          <a:prstGeom prst="rect">
            <a:avLst/>
          </a:prstGeom>
          <a:noFill/>
        </p:spPr>
        <p:txBody>
          <a:bodyPr wrap="none" lIns="0" tIns="0" rIns="0" bIns="0" rtlCol="0">
            <a:spAutoFit/>
          </a:bodyPr>
          <a:lstStyle/>
          <a:p>
            <a:pPr defTabSz="342900">
              <a:defRPr/>
            </a:pPr>
            <a:r>
              <a:rPr lang="en-US" sz="1500">
                <a:gradFill>
                  <a:gsLst>
                    <a:gs pos="2917">
                      <a:srgbClr val="1A1A1A"/>
                    </a:gs>
                    <a:gs pos="30000">
                      <a:srgbClr val="1A1A1A"/>
                    </a:gs>
                  </a:gsLst>
                  <a:lin ang="5400000" scaled="0"/>
                </a:gradFill>
                <a:latin typeface="Segoe UI"/>
              </a:rPr>
              <a:t>Admin</a:t>
            </a:r>
          </a:p>
        </p:txBody>
      </p:sp>
      <p:cxnSp>
        <p:nvCxnSpPr>
          <p:cNvPr id="8" name="Straight Arrow Connector 7">
            <a:extLst>
              <a:ext uri="{FF2B5EF4-FFF2-40B4-BE49-F238E27FC236}">
                <a16:creationId xmlns:a16="http://schemas.microsoft.com/office/drawing/2014/main" id="{629026EA-D84E-4398-90A0-67E21B9C19BD}"/>
              </a:ext>
              <a:ext uri="{C183D7F6-B498-43B3-948B-1728B52AA6E4}">
                <adec:decorative xmlns:adec="http://schemas.microsoft.com/office/drawing/2017/decorative" val="1"/>
              </a:ext>
            </a:extLst>
          </p:cNvPr>
          <p:cNvCxnSpPr>
            <a:cxnSpLocks/>
            <a:stCxn id="5" idx="3"/>
          </p:cNvCxnSpPr>
          <p:nvPr/>
        </p:nvCxnSpPr>
        <p:spPr>
          <a:xfrm>
            <a:off x="5379721" y="4019711"/>
            <a:ext cx="158800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273180F-91CE-47F8-8419-A8523FADE01C}"/>
              </a:ext>
              <a:ext uri="{C183D7F6-B498-43B3-948B-1728B52AA6E4}">
                <adec:decorative xmlns:adec="http://schemas.microsoft.com/office/drawing/2017/decorative" val="1"/>
              </a:ext>
            </a:extLst>
          </p:cNvPr>
          <p:cNvCxnSpPr>
            <a:cxnSpLocks/>
            <a:stCxn id="4" idx="3"/>
            <a:endCxn id="5" idx="1"/>
          </p:cNvCxnSpPr>
          <p:nvPr/>
        </p:nvCxnSpPr>
        <p:spPr>
          <a:xfrm>
            <a:off x="2626316" y="4018070"/>
            <a:ext cx="972946" cy="164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 name="Picture 2">
            <a:extLst>
              <a:ext uri="{FF2B5EF4-FFF2-40B4-BE49-F238E27FC236}">
                <a16:creationId xmlns:a16="http://schemas.microsoft.com/office/drawing/2014/main" id="{266B8BD3-7D2D-40FE-A651-241426E989BF}"/>
              </a:ext>
              <a:ext uri="{C183D7F6-B498-43B3-948B-1728B52AA6E4}">
                <adec:decorative xmlns:adec="http://schemas.microsoft.com/office/drawing/2017/decorative" val="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98675" y="3376729"/>
            <a:ext cx="282414" cy="28241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DE2C5A1-3A3A-4CB8-86DA-940CCB8FFC85}"/>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3640043" y="3379138"/>
            <a:ext cx="363053" cy="284430"/>
          </a:xfrm>
          <a:prstGeom prst="rect">
            <a:avLst/>
          </a:prstGeom>
        </p:spPr>
      </p:pic>
      <p:pic>
        <p:nvPicPr>
          <p:cNvPr id="14" name="Picture 13">
            <a:extLst>
              <a:ext uri="{FF2B5EF4-FFF2-40B4-BE49-F238E27FC236}">
                <a16:creationId xmlns:a16="http://schemas.microsoft.com/office/drawing/2014/main" id="{0942D450-3180-401F-8E53-2CFD155AAA1A}"/>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4278796" y="3376729"/>
            <a:ext cx="282413" cy="282413"/>
          </a:xfrm>
          <a:prstGeom prst="rect">
            <a:avLst/>
          </a:prstGeom>
        </p:spPr>
      </p:pic>
      <p:pic>
        <p:nvPicPr>
          <p:cNvPr id="15" name="Picture 14">
            <a:extLst>
              <a:ext uri="{FF2B5EF4-FFF2-40B4-BE49-F238E27FC236}">
                <a16:creationId xmlns:a16="http://schemas.microsoft.com/office/drawing/2014/main" id="{F2B0FC14-C8F7-41A5-9492-4B8A3A2B8FE3}"/>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7779900" y="3190982"/>
            <a:ext cx="522906" cy="438437"/>
          </a:xfrm>
          <a:prstGeom prst="rect">
            <a:avLst/>
          </a:prstGeom>
        </p:spPr>
      </p:pic>
    </p:spTree>
    <p:extLst>
      <p:ext uri="{BB962C8B-B14F-4D97-AF65-F5344CB8AC3E}">
        <p14:creationId xmlns:p14="http://schemas.microsoft.com/office/powerpoint/2010/main" val="306344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AC96E7D-78FD-4792-BFE9-B4FDA763BC75}"/>
              </a:ext>
            </a:extLst>
          </p:cNvPr>
          <p:cNvSpPr>
            <a:spLocks noGrp="1"/>
          </p:cNvSpPr>
          <p:nvPr>
            <p:ph type="title"/>
          </p:nvPr>
        </p:nvSpPr>
        <p:spPr>
          <a:xfrm>
            <a:off x="386458" y="1507822"/>
            <a:ext cx="8371083" cy="609398"/>
          </a:xfrm>
        </p:spPr>
        <p:txBody>
          <a:bodyPr anchor="ctr"/>
          <a:lstStyle/>
          <a:p>
            <a:pPr algn="ctr"/>
            <a:r>
              <a:rPr lang="en-US" dirty="0"/>
              <a:t>Now let’s </a:t>
            </a:r>
            <a:r>
              <a:rPr lang="en-US" u="sng" dirty="0"/>
              <a:t>monitor</a:t>
            </a:r>
          </a:p>
        </p:txBody>
      </p:sp>
      <p:graphicFrame>
        <p:nvGraphicFramePr>
          <p:cNvPr id="3" name="Diagram 2" descr="1. Secure&#10;2. Monitor&#10;3. Alert and Action&#10;4. Deploy&#10;&#10;An arrow is pointing out the 2. Monitor step. ">
            <a:extLst>
              <a:ext uri="{FF2B5EF4-FFF2-40B4-BE49-F238E27FC236}">
                <a16:creationId xmlns:a16="http://schemas.microsoft.com/office/drawing/2014/main" id="{2DC7394D-2CA6-4676-9706-862107519961}"/>
              </a:ext>
            </a:extLst>
          </p:cNvPr>
          <p:cNvGraphicFramePr/>
          <p:nvPr>
            <p:extLst>
              <p:ext uri="{D42A27DB-BD31-4B8C-83A1-F6EECF244321}">
                <p14:modId xmlns:p14="http://schemas.microsoft.com/office/powerpoint/2010/main" val="1594598101"/>
              </p:ext>
            </p:extLst>
          </p:nvPr>
        </p:nvGraphicFramePr>
        <p:xfrm>
          <a:off x="1105089" y="3276214"/>
          <a:ext cx="7067661" cy="5013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Arrow: Down 5">
            <a:extLst>
              <a:ext uri="{FF2B5EF4-FFF2-40B4-BE49-F238E27FC236}">
                <a16:creationId xmlns:a16="http://schemas.microsoft.com/office/drawing/2014/main" id="{78F367F7-382A-4033-940F-0C86EA88F02F}"/>
              </a:ext>
              <a:ext uri="{C183D7F6-B498-43B3-948B-1728B52AA6E4}">
                <adec:decorative xmlns:adec="http://schemas.microsoft.com/office/drawing/2017/decorative" val="1"/>
              </a:ext>
            </a:extLst>
          </p:cNvPr>
          <p:cNvSpPr/>
          <p:nvPr/>
        </p:nvSpPr>
        <p:spPr bwMode="auto">
          <a:xfrm>
            <a:off x="3491880" y="2715766"/>
            <a:ext cx="484632" cy="501316"/>
          </a:xfrm>
          <a:prstGeom prst="downArrow">
            <a:avLst/>
          </a:prstGeom>
          <a:solidFill>
            <a:srgbClr val="5C005C"/>
          </a:solidFill>
          <a:ln>
            <a:solidFill>
              <a:srgbClr val="5C005C"/>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spTree>
    <p:extLst>
      <p:ext uri="{BB962C8B-B14F-4D97-AF65-F5344CB8AC3E}">
        <p14:creationId xmlns:p14="http://schemas.microsoft.com/office/powerpoint/2010/main" val="240085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C10FF-EA98-4891-8815-FB3C6BB9C55F}"/>
              </a:ext>
            </a:extLst>
          </p:cNvPr>
          <p:cNvSpPr>
            <a:spLocks noGrp="1"/>
          </p:cNvSpPr>
          <p:nvPr>
            <p:ph type="title"/>
          </p:nvPr>
        </p:nvSpPr>
        <p:spPr>
          <a:xfrm>
            <a:off x="366809" y="171452"/>
            <a:ext cx="8472312" cy="498598"/>
          </a:xfrm>
        </p:spPr>
        <p:txBody>
          <a:bodyPr/>
          <a:lstStyle/>
          <a:p>
            <a:r>
              <a:rPr lang="en-US" sz="3600"/>
              <a:t>CDS Auditing</a:t>
            </a:r>
          </a:p>
        </p:txBody>
      </p:sp>
      <p:sp>
        <p:nvSpPr>
          <p:cNvPr id="3" name="Text Placeholder 2">
            <a:extLst>
              <a:ext uri="{FF2B5EF4-FFF2-40B4-BE49-F238E27FC236}">
                <a16:creationId xmlns:a16="http://schemas.microsoft.com/office/drawing/2014/main" id="{9C5DD047-1D37-4107-B8D9-118F109825D2}"/>
              </a:ext>
            </a:extLst>
          </p:cNvPr>
          <p:cNvSpPr>
            <a:spLocks noGrp="1"/>
          </p:cNvSpPr>
          <p:nvPr>
            <p:ph type="body" sz="quarter" idx="10"/>
          </p:nvPr>
        </p:nvSpPr>
        <p:spPr>
          <a:xfrm>
            <a:off x="438150" y="1076623"/>
            <a:ext cx="4781922" cy="2314480"/>
          </a:xfrm>
        </p:spPr>
        <p:txBody>
          <a:bodyPr/>
          <a:lstStyle/>
          <a:p>
            <a:r>
              <a:rPr lang="en-US" dirty="0"/>
              <a:t>Three level configuration</a:t>
            </a:r>
            <a:br>
              <a:rPr lang="en-US" dirty="0"/>
            </a:br>
            <a:endParaRPr lang="en-US" dirty="0"/>
          </a:p>
          <a:p>
            <a:r>
              <a:rPr lang="en-US" dirty="0"/>
              <a:t>All custom and most customizable entities can be audited</a:t>
            </a:r>
          </a:p>
        </p:txBody>
      </p:sp>
      <p:sp>
        <p:nvSpPr>
          <p:cNvPr id="4" name="Rectangle 3">
            <a:extLst>
              <a:ext uri="{FF2B5EF4-FFF2-40B4-BE49-F238E27FC236}">
                <a16:creationId xmlns:a16="http://schemas.microsoft.com/office/drawing/2014/main" id="{7F958D0D-8623-4D85-B06E-F5E4D20CFC1F}"/>
              </a:ext>
            </a:extLst>
          </p:cNvPr>
          <p:cNvSpPr/>
          <p:nvPr/>
        </p:nvSpPr>
        <p:spPr bwMode="auto">
          <a:xfrm>
            <a:off x="5796136" y="1275606"/>
            <a:ext cx="2592288" cy="504056"/>
          </a:xfrm>
          <a:prstGeom prst="rect">
            <a:avLst/>
          </a:prstGeom>
          <a:solidFill>
            <a:schemeClr val="accent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000" b="1" dirty="0">
                <a:solidFill>
                  <a:srgbClr val="000000"/>
                </a:solidFill>
              </a:rPr>
              <a:t>1. Environment</a:t>
            </a:r>
          </a:p>
        </p:txBody>
      </p:sp>
      <p:sp>
        <p:nvSpPr>
          <p:cNvPr id="5" name="Rectangle 4">
            <a:extLst>
              <a:ext uri="{FF2B5EF4-FFF2-40B4-BE49-F238E27FC236}">
                <a16:creationId xmlns:a16="http://schemas.microsoft.com/office/drawing/2014/main" id="{2F99BA9E-A496-473B-9A68-368D3499571E}"/>
              </a:ext>
            </a:extLst>
          </p:cNvPr>
          <p:cNvSpPr/>
          <p:nvPr/>
        </p:nvSpPr>
        <p:spPr bwMode="auto">
          <a:xfrm>
            <a:off x="6012160" y="2022390"/>
            <a:ext cx="2376264" cy="504056"/>
          </a:xfrm>
          <a:prstGeom prst="rect">
            <a:avLst/>
          </a:prstGeom>
          <a:solidFill>
            <a:schemeClr val="accent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000" b="1" dirty="0">
                <a:solidFill>
                  <a:srgbClr val="000000"/>
                </a:solidFill>
              </a:rPr>
              <a:t>2. Entity</a:t>
            </a:r>
          </a:p>
        </p:txBody>
      </p:sp>
      <p:sp>
        <p:nvSpPr>
          <p:cNvPr id="6" name="Rectangle 5">
            <a:extLst>
              <a:ext uri="{FF2B5EF4-FFF2-40B4-BE49-F238E27FC236}">
                <a16:creationId xmlns:a16="http://schemas.microsoft.com/office/drawing/2014/main" id="{F3E507D4-29F2-4FB5-AF29-BC2034D57736}"/>
              </a:ext>
            </a:extLst>
          </p:cNvPr>
          <p:cNvSpPr/>
          <p:nvPr/>
        </p:nvSpPr>
        <p:spPr bwMode="auto">
          <a:xfrm>
            <a:off x="6444208" y="2787774"/>
            <a:ext cx="1964362" cy="504056"/>
          </a:xfrm>
          <a:prstGeom prst="rect">
            <a:avLst/>
          </a:prstGeom>
          <a:solidFill>
            <a:schemeClr val="accent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000" b="1" dirty="0">
                <a:solidFill>
                  <a:srgbClr val="000000"/>
                </a:solidFill>
              </a:rPr>
              <a:t>3. Field</a:t>
            </a:r>
          </a:p>
        </p:txBody>
      </p:sp>
    </p:spTree>
    <p:extLst>
      <p:ext uri="{BB962C8B-B14F-4D97-AF65-F5344CB8AC3E}">
        <p14:creationId xmlns:p14="http://schemas.microsoft.com/office/powerpoint/2010/main" val="124423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9C800-FC63-492C-AA20-83ED682A4314}"/>
              </a:ext>
            </a:extLst>
          </p:cNvPr>
          <p:cNvSpPr>
            <a:spLocks noGrp="1"/>
          </p:cNvSpPr>
          <p:nvPr>
            <p:ph type="title"/>
          </p:nvPr>
        </p:nvSpPr>
        <p:spPr>
          <a:xfrm>
            <a:off x="366809" y="171452"/>
            <a:ext cx="8472312" cy="498598"/>
          </a:xfrm>
        </p:spPr>
        <p:txBody>
          <a:bodyPr/>
          <a:lstStyle/>
          <a:p>
            <a:r>
              <a:rPr lang="en-US" sz="3200" dirty="0"/>
              <a:t>Enable CDS auditing for the environment</a:t>
            </a:r>
          </a:p>
        </p:txBody>
      </p:sp>
      <p:pic>
        <p:nvPicPr>
          <p:cNvPr id="4" name="Picture 3" descr="Power Platform Admin Center - Screenshot (Product &gt; Screenshot is highlighted)">
            <a:extLst>
              <a:ext uri="{FF2B5EF4-FFF2-40B4-BE49-F238E27FC236}">
                <a16:creationId xmlns:a16="http://schemas.microsoft.com/office/drawing/2014/main" id="{8CA9F819-3422-49A1-BD38-6DB9B6492F6B}"/>
              </a:ext>
            </a:extLst>
          </p:cNvPr>
          <p:cNvPicPr>
            <a:picLocks noChangeAspect="1"/>
          </p:cNvPicPr>
          <p:nvPr/>
        </p:nvPicPr>
        <p:blipFill>
          <a:blip r:embed="rId3"/>
          <a:stretch>
            <a:fillRect/>
          </a:stretch>
        </p:blipFill>
        <p:spPr>
          <a:xfrm>
            <a:off x="539552" y="1275606"/>
            <a:ext cx="4524264" cy="2476056"/>
          </a:xfrm>
          <a:prstGeom prst="rect">
            <a:avLst/>
          </a:prstGeom>
          <a:ln>
            <a:solidFill>
              <a:schemeClr val="tx1"/>
            </a:solidFill>
          </a:ln>
        </p:spPr>
      </p:pic>
      <p:sp>
        <p:nvSpPr>
          <p:cNvPr id="6" name="Arrow: Right 5" descr="Arrow pointing from Power Platform Admin Center Screenshot to Auditing Close Up Screenshot">
            <a:extLst>
              <a:ext uri="{FF2B5EF4-FFF2-40B4-BE49-F238E27FC236}">
                <a16:creationId xmlns:a16="http://schemas.microsoft.com/office/drawing/2014/main" id="{569822FF-37FA-4689-A6F8-EFC3F8442BB0}"/>
              </a:ext>
            </a:extLst>
          </p:cNvPr>
          <p:cNvSpPr/>
          <p:nvPr/>
        </p:nvSpPr>
        <p:spPr bwMode="auto">
          <a:xfrm>
            <a:off x="5141944" y="2160540"/>
            <a:ext cx="1008112" cy="706188"/>
          </a:xfrm>
          <a:prstGeom prst="rightArrow">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pic>
        <p:nvPicPr>
          <p:cNvPr id="5" name="Picture 4" descr="Auditing Close Up - Screenshot">
            <a:extLst>
              <a:ext uri="{FF2B5EF4-FFF2-40B4-BE49-F238E27FC236}">
                <a16:creationId xmlns:a16="http://schemas.microsoft.com/office/drawing/2014/main" id="{0C166FF2-8249-4A87-A011-E5409AFB4AFA}"/>
              </a:ext>
            </a:extLst>
          </p:cNvPr>
          <p:cNvPicPr>
            <a:picLocks noChangeAspect="1"/>
          </p:cNvPicPr>
          <p:nvPr/>
        </p:nvPicPr>
        <p:blipFill>
          <a:blip r:embed="rId4"/>
          <a:stretch>
            <a:fillRect/>
          </a:stretch>
        </p:blipFill>
        <p:spPr>
          <a:xfrm>
            <a:off x="6228184" y="1322948"/>
            <a:ext cx="1911448" cy="2381372"/>
          </a:xfrm>
          <a:prstGeom prst="rect">
            <a:avLst/>
          </a:prstGeom>
          <a:ln>
            <a:solidFill>
              <a:schemeClr val="tx1"/>
            </a:solidFill>
          </a:ln>
        </p:spPr>
      </p:pic>
    </p:spTree>
    <p:extLst>
      <p:ext uri="{BB962C8B-B14F-4D97-AF65-F5344CB8AC3E}">
        <p14:creationId xmlns:p14="http://schemas.microsoft.com/office/powerpoint/2010/main" val="3073453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59CF1-DC0C-4B99-91B1-6DF94F9FE2D7}"/>
              </a:ext>
            </a:extLst>
          </p:cNvPr>
          <p:cNvSpPr>
            <a:spLocks noGrp="1"/>
          </p:cNvSpPr>
          <p:nvPr>
            <p:ph type="title"/>
          </p:nvPr>
        </p:nvSpPr>
        <p:spPr>
          <a:xfrm>
            <a:off x="366809" y="171452"/>
            <a:ext cx="8472312" cy="498598"/>
          </a:xfrm>
        </p:spPr>
        <p:txBody>
          <a:bodyPr/>
          <a:lstStyle/>
          <a:p>
            <a:r>
              <a:rPr lang="en-US" sz="3600"/>
              <a:t>Enable for Entity and Field</a:t>
            </a:r>
          </a:p>
        </p:txBody>
      </p:sp>
      <p:sp>
        <p:nvSpPr>
          <p:cNvPr id="6" name="Rectangle 5">
            <a:extLst>
              <a:ext uri="{FF2B5EF4-FFF2-40B4-BE49-F238E27FC236}">
                <a16:creationId xmlns:a16="http://schemas.microsoft.com/office/drawing/2014/main" id="{5068A83D-740E-4DFF-8184-E3F209D6CC52}"/>
              </a:ext>
            </a:extLst>
          </p:cNvPr>
          <p:cNvSpPr/>
          <p:nvPr/>
        </p:nvSpPr>
        <p:spPr bwMode="auto">
          <a:xfrm>
            <a:off x="389846" y="1419622"/>
            <a:ext cx="3744416" cy="432048"/>
          </a:xfrm>
          <a:prstGeom prst="rect">
            <a:avLst/>
          </a:prstGeom>
          <a:solidFill>
            <a:schemeClr val="accent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b="1" dirty="0">
                <a:solidFill>
                  <a:srgbClr val="000000"/>
                </a:solidFill>
              </a:rPr>
              <a:t>Entity Level</a:t>
            </a:r>
          </a:p>
        </p:txBody>
      </p:sp>
      <p:pic>
        <p:nvPicPr>
          <p:cNvPr id="4" name="Picture 3" descr="Entity Level, Auditing - Screenshot">
            <a:extLst>
              <a:ext uri="{FF2B5EF4-FFF2-40B4-BE49-F238E27FC236}">
                <a16:creationId xmlns:a16="http://schemas.microsoft.com/office/drawing/2014/main" id="{CDFF779E-70C1-4251-A994-90F0CCCD0904}"/>
              </a:ext>
            </a:extLst>
          </p:cNvPr>
          <p:cNvPicPr>
            <a:picLocks noChangeAspect="1"/>
          </p:cNvPicPr>
          <p:nvPr/>
        </p:nvPicPr>
        <p:blipFill>
          <a:blip r:embed="rId3"/>
          <a:stretch>
            <a:fillRect/>
          </a:stretch>
        </p:blipFill>
        <p:spPr>
          <a:xfrm>
            <a:off x="366809" y="1892265"/>
            <a:ext cx="4061175" cy="1207072"/>
          </a:xfrm>
          <a:prstGeom prst="rect">
            <a:avLst/>
          </a:prstGeom>
          <a:ln>
            <a:solidFill>
              <a:schemeClr val="tx1"/>
            </a:solidFill>
          </a:ln>
        </p:spPr>
      </p:pic>
      <p:sp>
        <p:nvSpPr>
          <p:cNvPr id="7" name="Rectangle 6">
            <a:extLst>
              <a:ext uri="{FF2B5EF4-FFF2-40B4-BE49-F238E27FC236}">
                <a16:creationId xmlns:a16="http://schemas.microsoft.com/office/drawing/2014/main" id="{34665534-C20E-45B5-9B24-9706E5F67DDC}"/>
              </a:ext>
            </a:extLst>
          </p:cNvPr>
          <p:cNvSpPr/>
          <p:nvPr/>
        </p:nvSpPr>
        <p:spPr bwMode="auto">
          <a:xfrm>
            <a:off x="4716016" y="1419622"/>
            <a:ext cx="3744416" cy="432048"/>
          </a:xfrm>
          <a:prstGeom prst="rect">
            <a:avLst/>
          </a:prstGeom>
          <a:solidFill>
            <a:schemeClr val="accent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b="1" dirty="0">
                <a:solidFill>
                  <a:srgbClr val="000000"/>
                </a:solidFill>
              </a:rPr>
              <a:t>Field Level</a:t>
            </a:r>
          </a:p>
        </p:txBody>
      </p:sp>
      <p:pic>
        <p:nvPicPr>
          <p:cNvPr id="5" name="Picture 4" descr="Field Level Security - Screenshot">
            <a:extLst>
              <a:ext uri="{FF2B5EF4-FFF2-40B4-BE49-F238E27FC236}">
                <a16:creationId xmlns:a16="http://schemas.microsoft.com/office/drawing/2014/main" id="{0D4FAA38-A355-458F-82E3-12C7D099E7A0}"/>
              </a:ext>
            </a:extLst>
          </p:cNvPr>
          <p:cNvPicPr>
            <a:picLocks noChangeAspect="1"/>
          </p:cNvPicPr>
          <p:nvPr/>
        </p:nvPicPr>
        <p:blipFill>
          <a:blip r:embed="rId4"/>
          <a:stretch>
            <a:fillRect/>
          </a:stretch>
        </p:blipFill>
        <p:spPr>
          <a:xfrm>
            <a:off x="4716016" y="1810087"/>
            <a:ext cx="3805061" cy="1481744"/>
          </a:xfrm>
          <a:prstGeom prst="rect">
            <a:avLst/>
          </a:prstGeom>
          <a:ln>
            <a:solidFill>
              <a:schemeClr val="tx1"/>
            </a:solidFill>
          </a:ln>
        </p:spPr>
      </p:pic>
    </p:spTree>
    <p:extLst>
      <p:ext uri="{BB962C8B-B14F-4D97-AF65-F5344CB8AC3E}">
        <p14:creationId xmlns:p14="http://schemas.microsoft.com/office/powerpoint/2010/main" val="62207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9948D-741D-4AAC-8F43-D999997B17B6}"/>
              </a:ext>
            </a:extLst>
          </p:cNvPr>
          <p:cNvSpPr>
            <a:spLocks noGrp="1"/>
          </p:cNvSpPr>
          <p:nvPr>
            <p:ph type="title"/>
          </p:nvPr>
        </p:nvSpPr>
        <p:spPr/>
        <p:txBody>
          <a:bodyPr/>
          <a:lstStyle/>
          <a:p>
            <a:pPr algn="ctr"/>
            <a:r>
              <a:rPr lang="en-US" sz="2100" dirty="0"/>
              <a:t>Leverage management connectors &amp; PowerShell</a:t>
            </a:r>
            <a:endParaRPr lang="en-US" dirty="0"/>
          </a:p>
        </p:txBody>
      </p:sp>
      <p:sp>
        <p:nvSpPr>
          <p:cNvPr id="29" name="Text Placeholder 2">
            <a:extLst>
              <a:ext uri="{FF2B5EF4-FFF2-40B4-BE49-F238E27FC236}">
                <a16:creationId xmlns:a16="http://schemas.microsoft.com/office/drawing/2014/main" id="{E85C1727-8346-43EA-907A-451EA8B993FE}"/>
              </a:ext>
            </a:extLst>
          </p:cNvPr>
          <p:cNvSpPr txBox="1">
            <a:spLocks/>
          </p:cNvSpPr>
          <p:nvPr/>
        </p:nvSpPr>
        <p:spPr>
          <a:xfrm>
            <a:off x="503141" y="807599"/>
            <a:ext cx="8195238" cy="203710"/>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471" dirty="0">
                <a:cs typeface="Segoe UI Light" panose="020B0502040204020203" pitchFamily="34" charset="0"/>
              </a:rPr>
              <a:t>powerful reporting tools + tools for action</a:t>
            </a:r>
          </a:p>
        </p:txBody>
      </p:sp>
      <p:cxnSp>
        <p:nvCxnSpPr>
          <p:cNvPr id="5" name="Straight Connector 1253">
            <a:extLst>
              <a:ext uri="{FF2B5EF4-FFF2-40B4-BE49-F238E27FC236}">
                <a16:creationId xmlns:a16="http://schemas.microsoft.com/office/drawing/2014/main" id="{0F364A92-30D7-4931-9BE2-40124E77C171}"/>
              </a:ext>
              <a:ext uri="{C183D7F6-B498-43B3-948B-1728B52AA6E4}">
                <adec:decorative xmlns:adec="http://schemas.microsoft.com/office/drawing/2017/decorative" val="1"/>
              </a:ext>
            </a:extLst>
          </p:cNvPr>
          <p:cNvCxnSpPr>
            <a:cxnSpLocks/>
          </p:cNvCxnSpPr>
          <p:nvPr/>
        </p:nvCxnSpPr>
        <p:spPr>
          <a:xfrm flipV="1">
            <a:off x="1243388" y="4397549"/>
            <a:ext cx="0" cy="493808"/>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7" name="Straight Connector 1253">
            <a:extLst>
              <a:ext uri="{FF2B5EF4-FFF2-40B4-BE49-F238E27FC236}">
                <a16:creationId xmlns:a16="http://schemas.microsoft.com/office/drawing/2014/main" id="{B1A1F23B-211C-46B1-9800-CEED642758C9}"/>
              </a:ext>
              <a:ext uri="{C183D7F6-B498-43B3-948B-1728B52AA6E4}">
                <adec:decorative xmlns:adec="http://schemas.microsoft.com/office/drawing/2017/decorative" val="1"/>
              </a:ext>
            </a:extLst>
          </p:cNvPr>
          <p:cNvCxnSpPr>
            <a:cxnSpLocks/>
          </p:cNvCxnSpPr>
          <p:nvPr/>
        </p:nvCxnSpPr>
        <p:spPr>
          <a:xfrm flipV="1">
            <a:off x="3943687" y="3205213"/>
            <a:ext cx="0" cy="493808"/>
          </a:xfrm>
          <a:prstGeom prst="line">
            <a:avLst/>
          </a:prstGeom>
          <a:noFill/>
          <a:ln w="22225" cap="flat" cmpd="sng" algn="ctr">
            <a:solidFill>
              <a:schemeClr val="bg1">
                <a:lumMod val="85000"/>
              </a:schemeClr>
            </a:solidFill>
            <a:prstDash val="sysDot"/>
            <a:miter lim="800000"/>
            <a:headEnd type="none" w="lg" len="med"/>
            <a:tailEnd type="none" w="lg" len="med"/>
          </a:ln>
          <a:effectLst/>
        </p:spPr>
      </p:cxnSp>
      <p:sp>
        <p:nvSpPr>
          <p:cNvPr id="13" name="Rechteck 12">
            <a:extLst>
              <a:ext uri="{FF2B5EF4-FFF2-40B4-BE49-F238E27FC236}">
                <a16:creationId xmlns:a16="http://schemas.microsoft.com/office/drawing/2014/main" id="{260AB615-C03B-40DE-90E2-9634A5E2A8C9}"/>
              </a:ext>
            </a:extLst>
          </p:cNvPr>
          <p:cNvSpPr/>
          <p:nvPr/>
        </p:nvSpPr>
        <p:spPr>
          <a:xfrm>
            <a:off x="271379" y="1207772"/>
            <a:ext cx="8427000" cy="803425"/>
          </a:xfrm>
          <a:prstGeom prst="rect">
            <a:avLst/>
          </a:prstGeom>
        </p:spPr>
        <p:txBody>
          <a:bodyPr wrap="square">
            <a:spAutoFit/>
          </a:bodyPr>
          <a:lstStyle/>
          <a:p>
            <a:r>
              <a:rPr lang="en-US" sz="1471" dirty="0">
                <a:solidFill>
                  <a:srgbClr val="742772"/>
                </a:solidFill>
                <a:latin typeface="+mj-lt"/>
                <a:cs typeface="Segoe UI Light" panose="020B0502040204020203" pitchFamily="34" charset="0"/>
              </a:rPr>
              <a:t>Management connectors</a:t>
            </a:r>
          </a:p>
          <a:p>
            <a:pPr lvl="1"/>
            <a:r>
              <a:rPr lang="en-US" sz="1050" dirty="0">
                <a:solidFill>
                  <a:srgbClr val="000000"/>
                </a:solidFill>
                <a:cs typeface="Segoe UI Light" panose="020B0502040204020203" pitchFamily="34" charset="0"/>
              </a:rPr>
              <a:t>Full visibility: Power Platform APIs in an accessible connector interface, provide admin access to resources</a:t>
            </a:r>
          </a:p>
          <a:p>
            <a:pPr lvl="1"/>
            <a:r>
              <a:rPr lang="en-US" sz="1050" dirty="0">
                <a:solidFill>
                  <a:srgbClr val="000000"/>
                </a:solidFill>
                <a:cs typeface="Segoe UI Light" panose="020B0502040204020203" pitchFamily="34" charset="0"/>
              </a:rPr>
              <a:t>Customization : Pull the metadata you need to build the custom reports you want</a:t>
            </a:r>
          </a:p>
          <a:p>
            <a:pPr lvl="1"/>
            <a:r>
              <a:rPr lang="en-US" sz="1050" dirty="0">
                <a:solidFill>
                  <a:srgbClr val="000000"/>
                </a:solidFill>
                <a:cs typeface="Segoe UI Light" panose="020B0502040204020203" pitchFamily="34" charset="0"/>
              </a:rPr>
              <a:t>Flexibility: Build the policies you need to implement administration + governance requirements</a:t>
            </a:r>
          </a:p>
        </p:txBody>
      </p:sp>
      <p:cxnSp>
        <p:nvCxnSpPr>
          <p:cNvPr id="9" name="Straight Connector 1253">
            <a:extLst>
              <a:ext uri="{FF2B5EF4-FFF2-40B4-BE49-F238E27FC236}">
                <a16:creationId xmlns:a16="http://schemas.microsoft.com/office/drawing/2014/main" id="{649C2542-5098-49BC-B135-A975AEFFD293}"/>
              </a:ext>
              <a:ext uri="{C183D7F6-B498-43B3-948B-1728B52AA6E4}">
                <adec:decorative xmlns:adec="http://schemas.microsoft.com/office/drawing/2017/decorative" val="1"/>
              </a:ext>
            </a:extLst>
          </p:cNvPr>
          <p:cNvCxnSpPr>
            <a:cxnSpLocks/>
          </p:cNvCxnSpPr>
          <p:nvPr/>
        </p:nvCxnSpPr>
        <p:spPr>
          <a:xfrm flipV="1">
            <a:off x="5322691" y="3225627"/>
            <a:ext cx="0" cy="493808"/>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11" name="Straight Connector 1253">
            <a:extLst>
              <a:ext uri="{FF2B5EF4-FFF2-40B4-BE49-F238E27FC236}">
                <a16:creationId xmlns:a16="http://schemas.microsoft.com/office/drawing/2014/main" id="{927D5617-1D08-4022-8F47-792F5AA72DA4}"/>
              </a:ext>
              <a:ext uri="{C183D7F6-B498-43B3-948B-1728B52AA6E4}">
                <adec:decorative xmlns:adec="http://schemas.microsoft.com/office/drawing/2017/decorative" val="1"/>
              </a:ext>
            </a:extLst>
          </p:cNvPr>
          <p:cNvCxnSpPr>
            <a:cxnSpLocks/>
          </p:cNvCxnSpPr>
          <p:nvPr/>
        </p:nvCxnSpPr>
        <p:spPr>
          <a:xfrm flipV="1">
            <a:off x="6688300" y="3590884"/>
            <a:ext cx="0" cy="493808"/>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12" name="Straight Connector 1253">
            <a:extLst>
              <a:ext uri="{FF2B5EF4-FFF2-40B4-BE49-F238E27FC236}">
                <a16:creationId xmlns:a16="http://schemas.microsoft.com/office/drawing/2014/main" id="{948E1865-21AE-4D8C-AC6D-0CBBA34155AE}"/>
              </a:ext>
              <a:ext uri="{C183D7F6-B498-43B3-948B-1728B52AA6E4}">
                <adec:decorative xmlns:adec="http://schemas.microsoft.com/office/drawing/2017/decorative" val="1"/>
              </a:ext>
            </a:extLst>
          </p:cNvPr>
          <p:cNvCxnSpPr>
            <a:cxnSpLocks/>
          </p:cNvCxnSpPr>
          <p:nvPr/>
        </p:nvCxnSpPr>
        <p:spPr>
          <a:xfrm flipV="1">
            <a:off x="2586995" y="3582004"/>
            <a:ext cx="0" cy="493808"/>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14" name="Straight Connector 1253">
            <a:extLst>
              <a:ext uri="{FF2B5EF4-FFF2-40B4-BE49-F238E27FC236}">
                <a16:creationId xmlns:a16="http://schemas.microsoft.com/office/drawing/2014/main" id="{0E6BC9AC-47DB-47AD-8482-1B3B4A7EEA6E}"/>
              </a:ext>
              <a:ext uri="{C183D7F6-B498-43B3-948B-1728B52AA6E4}">
                <adec:decorative xmlns:adec="http://schemas.microsoft.com/office/drawing/2017/decorative" val="1"/>
              </a:ext>
            </a:extLst>
          </p:cNvPr>
          <p:cNvCxnSpPr>
            <a:cxnSpLocks/>
          </p:cNvCxnSpPr>
          <p:nvPr/>
        </p:nvCxnSpPr>
        <p:spPr>
          <a:xfrm flipV="1">
            <a:off x="7977580" y="4346114"/>
            <a:ext cx="0" cy="493808"/>
          </a:xfrm>
          <a:prstGeom prst="line">
            <a:avLst/>
          </a:prstGeom>
          <a:noFill/>
          <a:ln w="22225" cap="flat" cmpd="sng" algn="ctr">
            <a:solidFill>
              <a:schemeClr val="bg1">
                <a:lumMod val="85000"/>
              </a:schemeClr>
            </a:solidFill>
            <a:prstDash val="sysDot"/>
            <a:miter lim="800000"/>
            <a:headEnd type="none" w="lg" len="med"/>
            <a:tailEnd type="none" w="lg" len="med"/>
          </a:ln>
          <a:effectLst/>
        </p:spPr>
      </p:cxnSp>
      <p:sp>
        <p:nvSpPr>
          <p:cNvPr id="16" name="Oval 15">
            <a:extLst>
              <a:ext uri="{FF2B5EF4-FFF2-40B4-BE49-F238E27FC236}">
                <a16:creationId xmlns:a16="http://schemas.microsoft.com/office/drawing/2014/main" id="{3A6878BD-057C-422D-9EA3-59F3F0E9C746}"/>
              </a:ext>
              <a:ext uri="{C183D7F6-B498-43B3-948B-1728B52AA6E4}">
                <adec:decorative xmlns:adec="http://schemas.microsoft.com/office/drawing/2017/decorative" val="1"/>
              </a:ext>
            </a:extLst>
          </p:cNvPr>
          <p:cNvSpPr/>
          <p:nvPr/>
        </p:nvSpPr>
        <p:spPr bwMode="auto">
          <a:xfrm>
            <a:off x="-791689" y="3690156"/>
            <a:ext cx="10849576" cy="10849576"/>
          </a:xfrm>
          <a:prstGeom prst="ellipse">
            <a:avLst/>
          </a:prstGeom>
          <a:noFill/>
          <a:ln w="25400">
            <a:solidFill>
              <a:srgbClr val="7427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7E9AEFF5-835A-48A3-A941-BF8E3721C41C}"/>
              </a:ext>
              <a:ext uri="{C183D7F6-B498-43B3-948B-1728B52AA6E4}">
                <adec:decorative xmlns:adec="http://schemas.microsoft.com/office/drawing/2017/decorative" val="1"/>
              </a:ext>
            </a:extLst>
          </p:cNvPr>
          <p:cNvCxnSpPr>
            <a:cxnSpLocks/>
          </p:cNvCxnSpPr>
          <p:nvPr/>
        </p:nvCxnSpPr>
        <p:spPr>
          <a:xfrm>
            <a:off x="1065877" y="4375499"/>
            <a:ext cx="34797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85ED0B5-D4B3-4F01-B58A-F39D5157B154}"/>
              </a:ext>
              <a:ext uri="{C183D7F6-B498-43B3-948B-1728B52AA6E4}">
                <adec:decorative xmlns:adec="http://schemas.microsoft.com/office/drawing/2017/decorative" val="1"/>
              </a:ext>
            </a:extLst>
          </p:cNvPr>
          <p:cNvCxnSpPr>
            <a:cxnSpLocks/>
          </p:cNvCxnSpPr>
          <p:nvPr/>
        </p:nvCxnSpPr>
        <p:spPr>
          <a:xfrm>
            <a:off x="2410514" y="3554875"/>
            <a:ext cx="34797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B652C52-F39E-45DB-BC63-8D565E96E99E}"/>
              </a:ext>
              <a:ext uri="{C183D7F6-B498-43B3-948B-1728B52AA6E4}">
                <adec:decorative xmlns:adec="http://schemas.microsoft.com/office/drawing/2017/decorative" val="1"/>
              </a:ext>
            </a:extLst>
          </p:cNvPr>
          <p:cNvCxnSpPr>
            <a:cxnSpLocks/>
          </p:cNvCxnSpPr>
          <p:nvPr/>
        </p:nvCxnSpPr>
        <p:spPr>
          <a:xfrm>
            <a:off x="3774926" y="3179168"/>
            <a:ext cx="34797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B4B3DA8-48C9-4089-A15A-23C50149F2D5}"/>
              </a:ext>
              <a:ext uri="{C183D7F6-B498-43B3-948B-1728B52AA6E4}">
                <adec:decorative xmlns:adec="http://schemas.microsoft.com/office/drawing/2017/decorative" val="1"/>
              </a:ext>
            </a:extLst>
          </p:cNvPr>
          <p:cNvCxnSpPr>
            <a:cxnSpLocks/>
          </p:cNvCxnSpPr>
          <p:nvPr/>
        </p:nvCxnSpPr>
        <p:spPr>
          <a:xfrm>
            <a:off x="5139337" y="3198941"/>
            <a:ext cx="34797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397346B-4835-4583-81D5-6B63003382A3}"/>
              </a:ext>
              <a:ext uri="{C183D7F6-B498-43B3-948B-1728B52AA6E4}">
                <adec:decorative xmlns:adec="http://schemas.microsoft.com/office/drawing/2017/decorative" val="1"/>
              </a:ext>
            </a:extLst>
          </p:cNvPr>
          <p:cNvCxnSpPr>
            <a:cxnSpLocks/>
          </p:cNvCxnSpPr>
          <p:nvPr/>
        </p:nvCxnSpPr>
        <p:spPr>
          <a:xfrm>
            <a:off x="6503748" y="3564762"/>
            <a:ext cx="34797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87FD613-4CF8-4D92-AB4C-D64611051123}"/>
              </a:ext>
              <a:ext uri="{C183D7F6-B498-43B3-948B-1728B52AA6E4}">
                <adec:decorative xmlns:adec="http://schemas.microsoft.com/office/drawing/2017/decorative" val="1"/>
              </a:ext>
            </a:extLst>
          </p:cNvPr>
          <p:cNvCxnSpPr>
            <a:cxnSpLocks/>
          </p:cNvCxnSpPr>
          <p:nvPr/>
        </p:nvCxnSpPr>
        <p:spPr>
          <a:xfrm>
            <a:off x="7789064" y="4326064"/>
            <a:ext cx="347970"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2" name="Picture 3">
            <a:extLst>
              <a:ext uri="{FF2B5EF4-FFF2-40B4-BE49-F238E27FC236}">
                <a16:creationId xmlns:a16="http://schemas.microsoft.com/office/drawing/2014/main" id="{371FD3B4-6AC0-4D01-8C58-87E52E16F6AC}"/>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71439" y="3041087"/>
            <a:ext cx="413280" cy="413280"/>
          </a:xfrm>
          <a:prstGeom prst="rect">
            <a:avLst/>
          </a:prstGeom>
        </p:spPr>
      </p:pic>
      <p:pic>
        <p:nvPicPr>
          <p:cNvPr id="37" name="Picture 4">
            <a:extLst>
              <a:ext uri="{FF2B5EF4-FFF2-40B4-BE49-F238E27FC236}">
                <a16:creationId xmlns:a16="http://schemas.microsoft.com/office/drawing/2014/main" id="{9242B138-5F2C-4C21-AB46-7A5FBCE16E9F}"/>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3222" y="3856632"/>
            <a:ext cx="413280" cy="413280"/>
          </a:xfrm>
          <a:prstGeom prst="rect">
            <a:avLst/>
          </a:prstGeom>
        </p:spPr>
      </p:pic>
      <p:pic>
        <p:nvPicPr>
          <p:cNvPr id="42" name="Picture 6">
            <a:extLst>
              <a:ext uri="{FF2B5EF4-FFF2-40B4-BE49-F238E27FC236}">
                <a16:creationId xmlns:a16="http://schemas.microsoft.com/office/drawing/2014/main" id="{982AC6AE-8DF6-40C4-A703-90EBF2A48A81}"/>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05214" y="2675703"/>
            <a:ext cx="413280" cy="413280"/>
          </a:xfrm>
          <a:prstGeom prst="rect">
            <a:avLst/>
          </a:prstGeom>
        </p:spPr>
      </p:pic>
      <p:pic>
        <p:nvPicPr>
          <p:cNvPr id="43" name="Picture 7">
            <a:extLst>
              <a:ext uri="{FF2B5EF4-FFF2-40B4-BE49-F238E27FC236}">
                <a16:creationId xmlns:a16="http://schemas.microsoft.com/office/drawing/2014/main" id="{D776D452-4799-492F-984D-39868FDE41B4}"/>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44561" y="2645309"/>
            <a:ext cx="413280" cy="413280"/>
          </a:xfrm>
          <a:prstGeom prst="rect">
            <a:avLst/>
          </a:prstGeom>
        </p:spPr>
      </p:pic>
      <p:sp>
        <p:nvSpPr>
          <p:cNvPr id="45" name="TextBox 12">
            <a:extLst>
              <a:ext uri="{FF2B5EF4-FFF2-40B4-BE49-F238E27FC236}">
                <a16:creationId xmlns:a16="http://schemas.microsoft.com/office/drawing/2014/main" id="{239A33E1-D5CB-42F9-923F-CF659044A1DC}"/>
              </a:ext>
            </a:extLst>
          </p:cNvPr>
          <p:cNvSpPr txBox="1"/>
          <p:nvPr/>
        </p:nvSpPr>
        <p:spPr>
          <a:xfrm>
            <a:off x="495685" y="3371514"/>
            <a:ext cx="1488353" cy="454227"/>
          </a:xfrm>
          <a:prstGeom prst="rect">
            <a:avLst/>
          </a:prstGeom>
          <a:noFill/>
        </p:spPr>
        <p:txBody>
          <a:bodyPr wrap="square" rtlCol="0">
            <a:spAutoFit/>
          </a:bodyPr>
          <a:lstStyle/>
          <a:p>
            <a:pPr algn="ctr"/>
            <a:r>
              <a:rPr lang="en-US" sz="1176" dirty="0">
                <a:solidFill>
                  <a:srgbClr val="742772"/>
                </a:solidFill>
                <a:cs typeface="Segoe UI Light" panose="020B0502040204020203" pitchFamily="34" charset="0"/>
              </a:rPr>
              <a:t>Flow</a:t>
            </a:r>
            <a:br>
              <a:rPr lang="en-US" sz="1176" dirty="0">
                <a:solidFill>
                  <a:srgbClr val="742772"/>
                </a:solidFill>
                <a:cs typeface="Segoe UI Light" panose="020B0502040204020203" pitchFamily="34" charset="0"/>
              </a:rPr>
            </a:br>
            <a:r>
              <a:rPr lang="en-US" sz="1176" dirty="0">
                <a:solidFill>
                  <a:srgbClr val="742772"/>
                </a:solidFill>
                <a:cs typeface="Segoe UI Light" panose="020B0502040204020203" pitchFamily="34" charset="0"/>
              </a:rPr>
              <a:t>Management</a:t>
            </a:r>
          </a:p>
        </p:txBody>
      </p:sp>
      <p:sp>
        <p:nvSpPr>
          <p:cNvPr id="46" name="TextBox 12">
            <a:extLst>
              <a:ext uri="{FF2B5EF4-FFF2-40B4-BE49-F238E27FC236}">
                <a16:creationId xmlns:a16="http://schemas.microsoft.com/office/drawing/2014/main" id="{11861547-5DE6-4B84-9BBE-CECFD1E5F095}"/>
              </a:ext>
            </a:extLst>
          </p:cNvPr>
          <p:cNvSpPr txBox="1"/>
          <p:nvPr/>
        </p:nvSpPr>
        <p:spPr>
          <a:xfrm>
            <a:off x="1840323" y="2560445"/>
            <a:ext cx="1488353" cy="454227"/>
          </a:xfrm>
          <a:prstGeom prst="rect">
            <a:avLst/>
          </a:prstGeom>
          <a:noFill/>
        </p:spPr>
        <p:txBody>
          <a:bodyPr wrap="square" rtlCol="0">
            <a:spAutoFit/>
          </a:bodyPr>
          <a:lstStyle/>
          <a:p>
            <a:pPr algn="ctr"/>
            <a:r>
              <a:rPr lang="en-US" sz="1176" dirty="0">
                <a:solidFill>
                  <a:srgbClr val="742772"/>
                </a:solidFill>
                <a:cs typeface="Segoe UI Light" panose="020B0502040204020203" pitchFamily="34" charset="0"/>
              </a:rPr>
              <a:t>Power Platform for Admins</a:t>
            </a:r>
          </a:p>
        </p:txBody>
      </p:sp>
      <p:sp>
        <p:nvSpPr>
          <p:cNvPr id="47" name="TextBox 12">
            <a:extLst>
              <a:ext uri="{FF2B5EF4-FFF2-40B4-BE49-F238E27FC236}">
                <a16:creationId xmlns:a16="http://schemas.microsoft.com/office/drawing/2014/main" id="{51FF6A87-AB32-4DD7-8DFE-2CD3EBCCE373}"/>
              </a:ext>
            </a:extLst>
          </p:cNvPr>
          <p:cNvSpPr txBox="1"/>
          <p:nvPr/>
        </p:nvSpPr>
        <p:spPr>
          <a:xfrm>
            <a:off x="3211980" y="2143677"/>
            <a:ext cx="1488353" cy="454227"/>
          </a:xfrm>
          <a:prstGeom prst="rect">
            <a:avLst/>
          </a:prstGeom>
          <a:noFill/>
        </p:spPr>
        <p:txBody>
          <a:bodyPr wrap="square" rtlCol="0">
            <a:spAutoFit/>
          </a:bodyPr>
          <a:lstStyle/>
          <a:p>
            <a:pPr algn="ctr"/>
            <a:r>
              <a:rPr lang="en-US" sz="1176" dirty="0">
                <a:solidFill>
                  <a:srgbClr val="742772"/>
                </a:solidFill>
                <a:cs typeface="Segoe UI Light" panose="020B0502040204020203" pitchFamily="34" charset="0"/>
              </a:rPr>
              <a:t>PowerApps for Admins</a:t>
            </a:r>
          </a:p>
        </p:txBody>
      </p:sp>
      <p:sp>
        <p:nvSpPr>
          <p:cNvPr id="48" name="TextBox 12">
            <a:extLst>
              <a:ext uri="{FF2B5EF4-FFF2-40B4-BE49-F238E27FC236}">
                <a16:creationId xmlns:a16="http://schemas.microsoft.com/office/drawing/2014/main" id="{AEE6E06C-53F0-48CC-B100-D1A68537154D}"/>
              </a:ext>
            </a:extLst>
          </p:cNvPr>
          <p:cNvSpPr txBox="1"/>
          <p:nvPr/>
        </p:nvSpPr>
        <p:spPr>
          <a:xfrm>
            <a:off x="4581615" y="2188091"/>
            <a:ext cx="1488353" cy="454227"/>
          </a:xfrm>
          <a:prstGeom prst="rect">
            <a:avLst/>
          </a:prstGeom>
          <a:noFill/>
        </p:spPr>
        <p:txBody>
          <a:bodyPr wrap="square" rtlCol="0">
            <a:spAutoFit/>
          </a:bodyPr>
          <a:lstStyle/>
          <a:p>
            <a:pPr algn="ctr"/>
            <a:r>
              <a:rPr lang="en-US" sz="1176" dirty="0">
                <a:solidFill>
                  <a:srgbClr val="742772"/>
                </a:solidFill>
                <a:cs typeface="Segoe UI Light" panose="020B0502040204020203" pitchFamily="34" charset="0"/>
              </a:rPr>
              <a:t>PowerApps for App Makers</a:t>
            </a:r>
          </a:p>
        </p:txBody>
      </p:sp>
      <p:sp>
        <p:nvSpPr>
          <p:cNvPr id="49" name="TextBox 12">
            <a:extLst>
              <a:ext uri="{FF2B5EF4-FFF2-40B4-BE49-F238E27FC236}">
                <a16:creationId xmlns:a16="http://schemas.microsoft.com/office/drawing/2014/main" id="{7094A7FA-457D-4D6F-AF28-0CA687E89A76}"/>
              </a:ext>
            </a:extLst>
          </p:cNvPr>
          <p:cNvSpPr txBox="1"/>
          <p:nvPr/>
        </p:nvSpPr>
        <p:spPr>
          <a:xfrm>
            <a:off x="5753336" y="2563613"/>
            <a:ext cx="1869928" cy="635174"/>
          </a:xfrm>
          <a:prstGeom prst="rect">
            <a:avLst/>
          </a:prstGeom>
          <a:noFill/>
        </p:spPr>
        <p:txBody>
          <a:bodyPr wrap="square" rtlCol="0">
            <a:spAutoFit/>
          </a:bodyPr>
          <a:lstStyle/>
          <a:p>
            <a:pPr algn="ctr"/>
            <a:r>
              <a:rPr lang="en-US" sz="1176" dirty="0" err="1">
                <a:solidFill>
                  <a:srgbClr val="5A81C0"/>
                </a:solidFill>
                <a:cs typeface="Segoe UI Light" panose="020B0502040204020203" pitchFamily="34" charset="0"/>
              </a:rPr>
              <a:t>Microsoft.PowerApps</a:t>
            </a:r>
            <a:r>
              <a:rPr lang="en-US" sz="1176" dirty="0">
                <a:solidFill>
                  <a:srgbClr val="5A81C0"/>
                </a:solidFill>
                <a:cs typeface="Segoe UI Light" panose="020B0502040204020203" pitchFamily="34" charset="0"/>
              </a:rPr>
              <a:t>.</a:t>
            </a:r>
            <a:br>
              <a:rPr lang="en-US" sz="1176" dirty="0">
                <a:solidFill>
                  <a:srgbClr val="5A81C0"/>
                </a:solidFill>
                <a:cs typeface="Segoe UI Light" panose="020B0502040204020203" pitchFamily="34" charset="0"/>
              </a:rPr>
            </a:br>
            <a:r>
              <a:rPr lang="en-US" sz="1176" dirty="0" err="1">
                <a:solidFill>
                  <a:srgbClr val="5A81C0"/>
                </a:solidFill>
                <a:cs typeface="Segoe UI Light" panose="020B0502040204020203" pitchFamily="34" charset="0"/>
              </a:rPr>
              <a:t>Administration.PowerShell</a:t>
            </a:r>
            <a:endParaRPr lang="en-US" sz="1176" dirty="0">
              <a:solidFill>
                <a:srgbClr val="5A81C0"/>
              </a:solidFill>
              <a:cs typeface="Segoe UI Light" panose="020B0502040204020203" pitchFamily="34" charset="0"/>
            </a:endParaRPr>
          </a:p>
        </p:txBody>
      </p:sp>
      <p:sp>
        <p:nvSpPr>
          <p:cNvPr id="50" name="TextBox 12">
            <a:extLst>
              <a:ext uri="{FF2B5EF4-FFF2-40B4-BE49-F238E27FC236}">
                <a16:creationId xmlns:a16="http://schemas.microsoft.com/office/drawing/2014/main" id="{9B7C62F6-1F46-4DEF-89BD-23281DBEECD5}"/>
              </a:ext>
            </a:extLst>
          </p:cNvPr>
          <p:cNvSpPr txBox="1"/>
          <p:nvPr/>
        </p:nvSpPr>
        <p:spPr>
          <a:xfrm>
            <a:off x="7234727" y="3325624"/>
            <a:ext cx="1488353" cy="454227"/>
          </a:xfrm>
          <a:prstGeom prst="rect">
            <a:avLst/>
          </a:prstGeom>
          <a:noFill/>
        </p:spPr>
        <p:txBody>
          <a:bodyPr wrap="square" rtlCol="0">
            <a:spAutoFit/>
          </a:bodyPr>
          <a:lstStyle/>
          <a:p>
            <a:pPr algn="ctr"/>
            <a:r>
              <a:rPr lang="en-US" sz="1176" dirty="0" err="1">
                <a:solidFill>
                  <a:srgbClr val="5A81C0"/>
                </a:solidFill>
                <a:cs typeface="Segoe UI Light" panose="020B0502040204020203" pitchFamily="34" charset="0"/>
              </a:rPr>
              <a:t>Microsoft.PowerApps.PowerShell</a:t>
            </a:r>
            <a:endParaRPr lang="en-US" sz="1176" dirty="0">
              <a:solidFill>
                <a:srgbClr val="5A81C0"/>
              </a:solidFill>
              <a:cs typeface="Segoe UI Light" panose="020B0502040204020203" pitchFamily="34" charset="0"/>
            </a:endParaRPr>
          </a:p>
        </p:txBody>
      </p:sp>
      <p:pic>
        <p:nvPicPr>
          <p:cNvPr id="5126" name="Picture 6">
            <a:extLst>
              <a:ext uri="{FF2B5EF4-FFF2-40B4-BE49-F238E27FC236}">
                <a16:creationId xmlns:a16="http://schemas.microsoft.com/office/drawing/2014/main" id="{292ACDB3-0B22-4F63-B8E6-A7BFA7F15B91}"/>
              </a:ext>
              <a:ext uri="{C183D7F6-B498-43B3-948B-1728B52AA6E4}">
                <adec:decorative xmlns:adec="http://schemas.microsoft.com/office/drawing/2017/decorative" val="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81750" y="3054160"/>
            <a:ext cx="413100" cy="413100"/>
          </a:xfrm>
          <a:prstGeom prst="rect">
            <a:avLst/>
          </a:prstGeom>
          <a:noFill/>
          <a:extLst>
            <a:ext uri="{909E8E84-426E-40DD-AFC4-6F175D3DCCD1}">
              <a14:hiddenFill xmlns:a14="http://schemas.microsoft.com/office/drawing/2010/main">
                <a:solidFill>
                  <a:srgbClr val="FFFFFF"/>
                </a:solidFill>
              </a14:hiddenFill>
            </a:ext>
          </a:extLst>
        </p:spPr>
      </p:pic>
      <p:pic>
        <p:nvPicPr>
          <p:cNvPr id="5131" name="Picture 11">
            <a:extLst>
              <a:ext uri="{FF2B5EF4-FFF2-40B4-BE49-F238E27FC236}">
                <a16:creationId xmlns:a16="http://schemas.microsoft.com/office/drawing/2014/main" id="{30BE0B92-6FBF-4282-97A4-52480FEA5FB8}"/>
              </a:ext>
              <a:ext uri="{C183D7F6-B498-43B3-948B-1728B52AA6E4}">
                <adec:decorative xmlns:adec="http://schemas.microsoft.com/office/drawing/2017/decorative" val="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54768" y="3813040"/>
            <a:ext cx="413100" cy="413100"/>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3">
            <a:extLst>
              <a:ext uri="{FF2B5EF4-FFF2-40B4-BE49-F238E27FC236}">
                <a16:creationId xmlns:a16="http://schemas.microsoft.com/office/drawing/2014/main" id="{D4122FD7-2949-4403-AC25-7DDE02EC2777}"/>
              </a:ext>
            </a:extLst>
          </p:cNvPr>
          <p:cNvSpPr txBox="1">
            <a:spLocks/>
          </p:cNvSpPr>
          <p:nvPr/>
        </p:nvSpPr>
        <p:spPr>
          <a:xfrm>
            <a:off x="3123230" y="4197215"/>
            <a:ext cx="3149435" cy="828422"/>
          </a:xfrm>
          <a:prstGeom prst="rect">
            <a:avLst/>
          </a:prstGeom>
        </p:spPr>
        <p:txBody>
          <a:bodyPr lIns="0" tIns="0" rIns="0" bIns="0"/>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685775">
              <a:lnSpc>
                <a:spcPct val="100000"/>
              </a:lnSpc>
              <a:buSzTx/>
              <a:defRPr/>
            </a:pPr>
            <a:r>
              <a:rPr lang="en-US" sz="1176" dirty="0">
                <a:solidFill>
                  <a:srgbClr val="282828"/>
                </a:solidFill>
                <a:cs typeface="Segoe UI Light" panose="020B0502040204020203" pitchFamily="34" charset="0"/>
              </a:rPr>
              <a:t>The </a:t>
            </a:r>
            <a:r>
              <a:rPr lang="en-US" sz="1176" dirty="0">
                <a:solidFill>
                  <a:srgbClr val="5A81C0"/>
                </a:solidFill>
                <a:cs typeface="Segoe UI Light" panose="020B0502040204020203" pitchFamily="34" charset="0"/>
              </a:rPr>
              <a:t>PowerShell Cmdlets</a:t>
            </a:r>
            <a:r>
              <a:rPr lang="en-US" sz="1176" dirty="0">
                <a:solidFill>
                  <a:srgbClr val="282828"/>
                </a:solidFill>
                <a:cs typeface="Segoe UI Light" panose="020B0502040204020203" pitchFamily="34" charset="0"/>
              </a:rPr>
              <a:t> give admins full visibility to all activity for Power Apps and Flow in their organization - </a:t>
            </a:r>
            <a:r>
              <a:rPr lang="en-US" sz="1176" dirty="0">
                <a:solidFill>
                  <a:srgbClr val="282828"/>
                </a:solidFill>
                <a:cs typeface="Segoe UI Light" panose="020B0502040204020203" pitchFamily="34" charset="0"/>
                <a:hlinkClick r:id="rId7"/>
              </a:rPr>
              <a:t>aka.ms/</a:t>
            </a:r>
            <a:r>
              <a:rPr lang="en-US" sz="1176" dirty="0" err="1">
                <a:solidFill>
                  <a:srgbClr val="282828"/>
                </a:solidFill>
                <a:cs typeface="Segoe UI Light" panose="020B0502040204020203" pitchFamily="34" charset="0"/>
                <a:hlinkClick r:id="rId7"/>
              </a:rPr>
              <a:t>powerappspowershell</a:t>
            </a:r>
            <a:r>
              <a:rPr lang="en-US" sz="1176" dirty="0">
                <a:solidFill>
                  <a:srgbClr val="282828"/>
                </a:solidFill>
                <a:cs typeface="Segoe UI Light" panose="020B0502040204020203" pitchFamily="34" charset="0"/>
              </a:rPr>
              <a:t>.</a:t>
            </a:r>
          </a:p>
        </p:txBody>
      </p:sp>
      <p:sp>
        <p:nvSpPr>
          <p:cNvPr id="3" name="Footer Placeholder 2">
            <a:extLst>
              <a:ext uri="{FF2B5EF4-FFF2-40B4-BE49-F238E27FC236}">
                <a16:creationId xmlns:a16="http://schemas.microsoft.com/office/drawing/2014/main" id="{032D40B3-68C5-4632-B908-032CB8CD120E}"/>
              </a:ext>
            </a:extLst>
          </p:cNvPr>
          <p:cNvSpPr>
            <a:spLocks noGrp="1"/>
          </p:cNvSpPr>
          <p:nvPr>
            <p:ph type="ftr" sz="quarter" idx="3"/>
          </p:nvPr>
        </p:nvSpPr>
        <p:spPr/>
        <p:txBody>
          <a:bodyPr/>
          <a:lstStyle/>
          <a:p>
            <a:pPr defTabSz="685800">
              <a:defRPr/>
            </a:pPr>
            <a:r>
              <a:rPr lang="en-US">
                <a:solidFill>
                  <a:srgbClr val="FFFFFF">
                    <a:lumMod val="65000"/>
                  </a:srgbClr>
                </a:solidFill>
              </a:rPr>
              <a:t>© Microsoft Corporation                                                                                  								                      Power Platform </a:t>
            </a:r>
          </a:p>
        </p:txBody>
      </p:sp>
    </p:spTree>
    <p:extLst>
      <p:ext uri="{BB962C8B-B14F-4D97-AF65-F5344CB8AC3E}">
        <p14:creationId xmlns:p14="http://schemas.microsoft.com/office/powerpoint/2010/main" val="2974435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EEA48-EAC4-4642-B166-685C29DF8C6C}"/>
              </a:ext>
            </a:extLst>
          </p:cNvPr>
          <p:cNvSpPr>
            <a:spLocks noGrp="1"/>
          </p:cNvSpPr>
          <p:nvPr>
            <p:ph type="title"/>
          </p:nvPr>
        </p:nvSpPr>
        <p:spPr>
          <a:xfrm>
            <a:off x="441197" y="342900"/>
            <a:ext cx="8263890" cy="443198"/>
          </a:xfrm>
        </p:spPr>
        <p:txBody>
          <a:bodyPr/>
          <a:lstStyle/>
          <a:p>
            <a:r>
              <a:rPr lang="en-US" sz="2800" dirty="0"/>
              <a:t>Examples of pulling ongoing reports of activity</a:t>
            </a:r>
          </a:p>
        </p:txBody>
      </p:sp>
      <p:sp>
        <p:nvSpPr>
          <p:cNvPr id="3" name="Text Placeholder 2">
            <a:extLst>
              <a:ext uri="{FF2B5EF4-FFF2-40B4-BE49-F238E27FC236}">
                <a16:creationId xmlns:a16="http://schemas.microsoft.com/office/drawing/2014/main" id="{8806F7A4-41B9-4128-A375-FB9BFD193F60}"/>
              </a:ext>
            </a:extLst>
          </p:cNvPr>
          <p:cNvSpPr>
            <a:spLocks noGrp="1"/>
          </p:cNvSpPr>
          <p:nvPr>
            <p:ph type="body" sz="quarter" idx="10"/>
          </p:nvPr>
        </p:nvSpPr>
        <p:spPr>
          <a:xfrm>
            <a:off x="395536" y="1203598"/>
            <a:ext cx="8640960" cy="892552"/>
          </a:xfrm>
        </p:spPr>
        <p:txBody>
          <a:bodyPr/>
          <a:lstStyle/>
          <a:p>
            <a:pPr marL="457200" indent="-457200">
              <a:buFont typeface="Wingdings" panose="05000000000000000000" pitchFamily="2" charset="2"/>
              <a:buChar char="§"/>
            </a:pPr>
            <a:r>
              <a:rPr lang="en-US" sz="2000" dirty="0"/>
              <a:t>PowerShell - </a:t>
            </a:r>
            <a:r>
              <a:rPr lang="en-US" sz="2000" dirty="0">
                <a:solidFill>
                  <a:schemeClr val="tx2"/>
                </a:solidFill>
                <a:hlinkClick r:id="rId2">
                  <a:extLst>
                    <a:ext uri="{A12FA001-AC4F-418D-AE19-62706E023703}">
                      <ahyp:hlinkClr xmlns:ahyp="http://schemas.microsoft.com/office/drawing/2018/hyperlinkcolor" val="tx"/>
                    </a:ext>
                  </a:extLst>
                </a:hlinkClick>
              </a:rPr>
              <a:t>https://aka.ms/downloadassetsscript</a:t>
            </a:r>
            <a:r>
              <a:rPr lang="en-US" sz="2000" dirty="0">
                <a:solidFill>
                  <a:schemeClr val="tx2"/>
                </a:solidFill>
              </a:rPr>
              <a:t> </a:t>
            </a:r>
            <a:br>
              <a:rPr lang="en-US" sz="2000" dirty="0"/>
            </a:br>
            <a:endParaRPr lang="en-US" sz="2000" dirty="0"/>
          </a:p>
          <a:p>
            <a:pPr marL="457200" indent="-457200">
              <a:buFont typeface="Wingdings" panose="05000000000000000000" pitchFamily="2" charset="2"/>
              <a:buChar char="§"/>
            </a:pPr>
            <a:r>
              <a:rPr lang="en-US" sz="2000" dirty="0"/>
              <a:t>Management connectors: via Power Automate </a:t>
            </a:r>
            <a:r>
              <a:rPr lang="en-US" sz="2000" dirty="0">
                <a:hlinkClick r:id="rId3"/>
              </a:rPr>
              <a:t>https://aka.ms/listpoweractivity</a:t>
            </a:r>
            <a:r>
              <a:rPr lang="en-US" sz="2000" dirty="0"/>
              <a:t> </a:t>
            </a:r>
          </a:p>
        </p:txBody>
      </p:sp>
      <p:pic>
        <p:nvPicPr>
          <p:cNvPr id="4" name="Picture 6" descr="A screenshot of a cell phone&#10;&#10;Description generated with very high confidence">
            <a:extLst>
              <a:ext uri="{FF2B5EF4-FFF2-40B4-BE49-F238E27FC236}">
                <a16:creationId xmlns:a16="http://schemas.microsoft.com/office/drawing/2014/main" id="{974751D2-B490-4B4F-A2F1-E86C0E85E7C5}"/>
              </a:ext>
            </a:extLst>
          </p:cNvPr>
          <p:cNvPicPr>
            <a:picLocks noChangeAspect="1"/>
          </p:cNvPicPr>
          <p:nvPr/>
        </p:nvPicPr>
        <p:blipFill>
          <a:blip r:embed="rId4"/>
          <a:stretch>
            <a:fillRect/>
          </a:stretch>
        </p:blipFill>
        <p:spPr>
          <a:xfrm>
            <a:off x="833934" y="2571751"/>
            <a:ext cx="6840760" cy="2571750"/>
          </a:xfrm>
          <a:prstGeom prst="rect">
            <a:avLst/>
          </a:prstGeom>
        </p:spPr>
      </p:pic>
      <p:sp>
        <p:nvSpPr>
          <p:cNvPr id="5" name="Rectangle 4" descr="Highlighting &quot;Get list of new PowerApps, Flows and Connectors&quot; option">
            <a:extLst>
              <a:ext uri="{FF2B5EF4-FFF2-40B4-BE49-F238E27FC236}">
                <a16:creationId xmlns:a16="http://schemas.microsoft.com/office/drawing/2014/main" id="{7F62F592-61F9-4EAA-B120-554EBC901F2C}"/>
              </a:ext>
            </a:extLst>
          </p:cNvPr>
          <p:cNvSpPr/>
          <p:nvPr/>
        </p:nvSpPr>
        <p:spPr bwMode="auto">
          <a:xfrm>
            <a:off x="971600" y="3308350"/>
            <a:ext cx="1733500" cy="1711672"/>
          </a:xfrm>
          <a:prstGeom prst="rect">
            <a:avLst/>
          </a:prstGeom>
          <a:noFill/>
          <a:ln w="28575">
            <a:solidFill>
              <a:srgbClr val="FF0000"/>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spTree>
    <p:extLst>
      <p:ext uri="{BB962C8B-B14F-4D97-AF65-F5344CB8AC3E}">
        <p14:creationId xmlns:p14="http://schemas.microsoft.com/office/powerpoint/2010/main" val="919574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AC96E7D-78FD-4792-BFE9-B4FDA763BC75}"/>
              </a:ext>
            </a:extLst>
          </p:cNvPr>
          <p:cNvSpPr>
            <a:spLocks noGrp="1"/>
          </p:cNvSpPr>
          <p:nvPr>
            <p:ph type="title"/>
          </p:nvPr>
        </p:nvSpPr>
        <p:spPr>
          <a:xfrm>
            <a:off x="386458" y="1790429"/>
            <a:ext cx="8371083" cy="1218795"/>
          </a:xfrm>
        </p:spPr>
        <p:txBody>
          <a:bodyPr anchor="ctr"/>
          <a:lstStyle/>
          <a:p>
            <a:pPr algn="ctr"/>
            <a:r>
              <a:rPr lang="en-US" dirty="0"/>
              <a:t>What about planned &amp; unplanned platform changes/incidents?</a:t>
            </a:r>
            <a:endParaRPr lang="en-US" u="sng" dirty="0"/>
          </a:p>
        </p:txBody>
      </p:sp>
    </p:spTree>
    <p:extLst>
      <p:ext uri="{BB962C8B-B14F-4D97-AF65-F5344CB8AC3E}">
        <p14:creationId xmlns:p14="http://schemas.microsoft.com/office/powerpoint/2010/main" val="1475984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77B9A-63A4-4F57-929E-9CE02EC5F49F}"/>
              </a:ext>
            </a:extLst>
          </p:cNvPr>
          <p:cNvSpPr>
            <a:spLocks noGrp="1"/>
          </p:cNvSpPr>
          <p:nvPr>
            <p:ph type="title"/>
          </p:nvPr>
        </p:nvSpPr>
        <p:spPr>
          <a:xfrm>
            <a:off x="366809" y="171452"/>
            <a:ext cx="8472312" cy="498598"/>
          </a:xfrm>
        </p:spPr>
        <p:txBody>
          <a:bodyPr/>
          <a:lstStyle/>
          <a:p>
            <a:r>
              <a:rPr lang="en-US" sz="3600"/>
              <a:t>Monitoring platform status and updates</a:t>
            </a:r>
          </a:p>
        </p:txBody>
      </p:sp>
      <p:sp>
        <p:nvSpPr>
          <p:cNvPr id="6" name="Rectangle 5">
            <a:extLst>
              <a:ext uri="{FF2B5EF4-FFF2-40B4-BE49-F238E27FC236}">
                <a16:creationId xmlns:a16="http://schemas.microsoft.com/office/drawing/2014/main" id="{5146A57E-08A3-4451-A1A1-E846B5CA871B}"/>
              </a:ext>
            </a:extLst>
          </p:cNvPr>
          <p:cNvSpPr/>
          <p:nvPr/>
        </p:nvSpPr>
        <p:spPr bwMode="auto">
          <a:xfrm>
            <a:off x="323528" y="1131590"/>
            <a:ext cx="2016224" cy="864096"/>
          </a:xfrm>
          <a:prstGeom prst="rect">
            <a:avLst/>
          </a:prstGeom>
          <a:solidFill>
            <a:schemeClr val="accent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000000"/>
                </a:solidFill>
              </a:rPr>
              <a:t>Power Apps</a:t>
            </a:r>
            <a:br>
              <a:rPr lang="en-US" dirty="0">
                <a:solidFill>
                  <a:srgbClr val="000000"/>
                </a:solidFill>
              </a:rPr>
            </a:br>
            <a:r>
              <a:rPr lang="en-US" dirty="0">
                <a:solidFill>
                  <a:srgbClr val="000000"/>
                </a:solidFill>
              </a:rPr>
              <a:t>Support</a:t>
            </a:r>
          </a:p>
        </p:txBody>
      </p:sp>
      <p:sp>
        <p:nvSpPr>
          <p:cNvPr id="7" name="Rectangle 6">
            <a:extLst>
              <a:ext uri="{FF2B5EF4-FFF2-40B4-BE49-F238E27FC236}">
                <a16:creationId xmlns:a16="http://schemas.microsoft.com/office/drawing/2014/main" id="{279F5981-55CE-4399-AF8B-F288B47C2358}"/>
              </a:ext>
            </a:extLst>
          </p:cNvPr>
          <p:cNvSpPr/>
          <p:nvPr/>
        </p:nvSpPr>
        <p:spPr bwMode="auto">
          <a:xfrm>
            <a:off x="323528" y="2283718"/>
            <a:ext cx="2016224" cy="864096"/>
          </a:xfrm>
          <a:prstGeom prst="rect">
            <a:avLst/>
          </a:prstGeom>
          <a:solidFill>
            <a:schemeClr val="accent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000000"/>
                </a:solidFill>
              </a:rPr>
              <a:t>Power Automate</a:t>
            </a:r>
            <a:br>
              <a:rPr lang="en-US" dirty="0">
                <a:solidFill>
                  <a:srgbClr val="000000"/>
                </a:solidFill>
              </a:rPr>
            </a:br>
            <a:r>
              <a:rPr lang="en-US" dirty="0">
                <a:solidFill>
                  <a:srgbClr val="000000"/>
                </a:solidFill>
              </a:rPr>
              <a:t>Support</a:t>
            </a:r>
          </a:p>
        </p:txBody>
      </p:sp>
      <p:sp>
        <p:nvSpPr>
          <p:cNvPr id="8" name="Rectangle 7">
            <a:extLst>
              <a:ext uri="{FF2B5EF4-FFF2-40B4-BE49-F238E27FC236}">
                <a16:creationId xmlns:a16="http://schemas.microsoft.com/office/drawing/2014/main" id="{ECDAB188-FF38-4791-9DB2-CFAA588F7B21}"/>
              </a:ext>
            </a:extLst>
          </p:cNvPr>
          <p:cNvSpPr/>
          <p:nvPr/>
        </p:nvSpPr>
        <p:spPr bwMode="auto">
          <a:xfrm>
            <a:off x="323528" y="3435846"/>
            <a:ext cx="2016224" cy="864096"/>
          </a:xfrm>
          <a:prstGeom prst="rect">
            <a:avLst/>
          </a:prstGeom>
          <a:solidFill>
            <a:schemeClr val="accent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000000"/>
                </a:solidFill>
              </a:rPr>
              <a:t>Service Health Dashboard and Message Center </a:t>
            </a:r>
          </a:p>
        </p:txBody>
      </p:sp>
      <p:pic>
        <p:nvPicPr>
          <p:cNvPr id="11" name="Picture 10" descr="PowerApps Support - Screenshot">
            <a:extLst>
              <a:ext uri="{FF2B5EF4-FFF2-40B4-BE49-F238E27FC236}">
                <a16:creationId xmlns:a16="http://schemas.microsoft.com/office/drawing/2014/main" id="{AB4B8B5A-CC8D-4CF1-8C72-A0CA500B902E}"/>
              </a:ext>
            </a:extLst>
          </p:cNvPr>
          <p:cNvPicPr>
            <a:picLocks noChangeAspect="1"/>
          </p:cNvPicPr>
          <p:nvPr/>
        </p:nvPicPr>
        <p:blipFill>
          <a:blip r:embed="rId2"/>
          <a:stretch>
            <a:fillRect/>
          </a:stretch>
        </p:blipFill>
        <p:spPr>
          <a:xfrm>
            <a:off x="2915816" y="1062233"/>
            <a:ext cx="4032448" cy="949171"/>
          </a:xfrm>
          <a:prstGeom prst="rect">
            <a:avLst/>
          </a:prstGeom>
        </p:spPr>
      </p:pic>
      <p:sp>
        <p:nvSpPr>
          <p:cNvPr id="12" name="Rectangle 11">
            <a:extLst>
              <a:ext uri="{FF2B5EF4-FFF2-40B4-BE49-F238E27FC236}">
                <a16:creationId xmlns:a16="http://schemas.microsoft.com/office/drawing/2014/main" id="{E394E1B9-C492-4F07-A60D-B79DA36DAE3D}"/>
              </a:ext>
            </a:extLst>
          </p:cNvPr>
          <p:cNvSpPr/>
          <p:nvPr/>
        </p:nvSpPr>
        <p:spPr>
          <a:xfrm>
            <a:off x="3995936" y="1347225"/>
            <a:ext cx="2878160" cy="276999"/>
          </a:xfrm>
          <a:prstGeom prst="rect">
            <a:avLst/>
          </a:prstGeom>
        </p:spPr>
        <p:txBody>
          <a:bodyPr wrap="none">
            <a:spAutoFit/>
          </a:bodyPr>
          <a:lstStyle/>
          <a:p>
            <a:r>
              <a:rPr lang="en-US" sz="1200">
                <a:solidFill>
                  <a:schemeClr val="bg1"/>
                </a:solidFill>
              </a:rPr>
              <a:t>powerapps.microsoft.com/</a:t>
            </a:r>
            <a:r>
              <a:rPr lang="en-US" sz="1200" err="1">
                <a:solidFill>
                  <a:schemeClr val="bg1"/>
                </a:solidFill>
              </a:rPr>
              <a:t>en</a:t>
            </a:r>
            <a:r>
              <a:rPr lang="en-US" sz="1200">
                <a:solidFill>
                  <a:schemeClr val="bg1"/>
                </a:solidFill>
              </a:rPr>
              <a:t>-us/support/</a:t>
            </a:r>
          </a:p>
        </p:txBody>
      </p:sp>
      <p:pic>
        <p:nvPicPr>
          <p:cNvPr id="9" name="Picture 8" descr="Flow support - Screenshot">
            <a:extLst>
              <a:ext uri="{FF2B5EF4-FFF2-40B4-BE49-F238E27FC236}">
                <a16:creationId xmlns:a16="http://schemas.microsoft.com/office/drawing/2014/main" id="{1C6246D2-3D0D-4C30-AF0C-11935EF45D6B}"/>
              </a:ext>
            </a:extLst>
          </p:cNvPr>
          <p:cNvPicPr>
            <a:picLocks noChangeAspect="1"/>
          </p:cNvPicPr>
          <p:nvPr/>
        </p:nvPicPr>
        <p:blipFill>
          <a:blip r:embed="rId3"/>
          <a:stretch>
            <a:fillRect/>
          </a:stretch>
        </p:blipFill>
        <p:spPr>
          <a:xfrm>
            <a:off x="2915816" y="2211711"/>
            <a:ext cx="4032448" cy="1059758"/>
          </a:xfrm>
          <a:prstGeom prst="rect">
            <a:avLst/>
          </a:prstGeom>
        </p:spPr>
      </p:pic>
      <p:sp>
        <p:nvSpPr>
          <p:cNvPr id="10" name="Rectangle 9">
            <a:extLst>
              <a:ext uri="{FF2B5EF4-FFF2-40B4-BE49-F238E27FC236}">
                <a16:creationId xmlns:a16="http://schemas.microsoft.com/office/drawing/2014/main" id="{DFE93CC9-7BC2-45BA-ADC9-EF89CB3F7112}"/>
              </a:ext>
            </a:extLst>
          </p:cNvPr>
          <p:cNvSpPr/>
          <p:nvPr/>
        </p:nvSpPr>
        <p:spPr>
          <a:xfrm>
            <a:off x="4211960" y="2264345"/>
            <a:ext cx="2793009" cy="307777"/>
          </a:xfrm>
          <a:prstGeom prst="rect">
            <a:avLst/>
          </a:prstGeom>
        </p:spPr>
        <p:txBody>
          <a:bodyPr wrap="none">
            <a:spAutoFit/>
          </a:bodyPr>
          <a:lstStyle/>
          <a:p>
            <a:r>
              <a:rPr lang="en-US" sz="1400" dirty="0">
                <a:solidFill>
                  <a:schemeClr val="bg1"/>
                </a:solidFill>
              </a:rPr>
              <a:t>flow.microsoft.com/</a:t>
            </a:r>
            <a:r>
              <a:rPr lang="en-US" sz="1400" dirty="0" err="1">
                <a:solidFill>
                  <a:schemeClr val="bg1"/>
                </a:solidFill>
              </a:rPr>
              <a:t>en</a:t>
            </a:r>
            <a:r>
              <a:rPr lang="en-US" sz="1400" dirty="0">
                <a:solidFill>
                  <a:schemeClr val="bg1"/>
                </a:solidFill>
              </a:rPr>
              <a:t>-us/support/</a:t>
            </a:r>
          </a:p>
        </p:txBody>
      </p:sp>
      <p:sp>
        <p:nvSpPr>
          <p:cNvPr id="13" name="TextBox 12">
            <a:extLst>
              <a:ext uri="{FF2B5EF4-FFF2-40B4-BE49-F238E27FC236}">
                <a16:creationId xmlns:a16="http://schemas.microsoft.com/office/drawing/2014/main" id="{748C31A0-9C50-45AC-AFF5-866F15167270}"/>
              </a:ext>
            </a:extLst>
          </p:cNvPr>
          <p:cNvSpPr txBox="1"/>
          <p:nvPr/>
        </p:nvSpPr>
        <p:spPr>
          <a:xfrm>
            <a:off x="2915816" y="3468945"/>
            <a:ext cx="5976664" cy="830997"/>
          </a:xfrm>
          <a:prstGeom prst="rect">
            <a:avLst/>
          </a:prstGeom>
          <a:noFill/>
        </p:spPr>
        <p:txBody>
          <a:bodyPr wrap="square" lIns="0" tIns="0" rIns="0" bIns="0" rtlCol="0">
            <a:spAutoFit/>
          </a:bodyPr>
          <a:lstStyle/>
          <a:p>
            <a:r>
              <a:rPr lang="en-US" dirty="0"/>
              <a:t>Work done to maintain, and update Dynamics 365 services are communicated here, non-dynamics Power Apps and Power Automate messages will be here in the future</a:t>
            </a:r>
            <a:endParaRPr lang="en-US" sz="3200" dirty="0">
              <a:gradFill>
                <a:gsLst>
                  <a:gs pos="0">
                    <a:schemeClr val="tx1"/>
                  </a:gs>
                  <a:gs pos="86000">
                    <a:schemeClr val="tx1"/>
                  </a:gs>
                </a:gsLst>
                <a:lin ang="5400000" scaled="0"/>
              </a:gradFill>
            </a:endParaRPr>
          </a:p>
        </p:txBody>
      </p:sp>
    </p:spTree>
    <p:extLst>
      <p:ext uri="{BB962C8B-B14F-4D97-AF65-F5344CB8AC3E}">
        <p14:creationId xmlns:p14="http://schemas.microsoft.com/office/powerpoint/2010/main" val="2146206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66808" y="129173"/>
            <a:ext cx="8472313" cy="332399"/>
          </a:xfrm>
        </p:spPr>
        <p:txBody>
          <a:bodyPr/>
          <a:lstStyle/>
          <a:p>
            <a:r>
              <a:rPr lang="en-US" sz="2400" dirty="0">
                <a:solidFill>
                  <a:schemeClr val="tx1"/>
                </a:solidFill>
              </a:rPr>
              <a:t>Service Health Dashboard &amp; Message Center</a:t>
            </a:r>
          </a:p>
        </p:txBody>
      </p:sp>
      <p:sp>
        <p:nvSpPr>
          <p:cNvPr id="6" name="Text Placeholder 5">
            <a:extLst>
              <a:ext uri="{C183D7F6-B498-43B3-948B-1728B52AA6E4}">
                <adec:decorative xmlns:adec="http://schemas.microsoft.com/office/drawing/2017/decorative" val="1"/>
              </a:ext>
            </a:extLst>
          </p:cNvPr>
          <p:cNvSpPr>
            <a:spLocks noGrp="1"/>
          </p:cNvSpPr>
          <p:nvPr>
            <p:ph idx="1"/>
          </p:nvPr>
        </p:nvSpPr>
        <p:spPr/>
        <p:txBody>
          <a:bodyPr/>
          <a:lstStyle/>
          <a:p>
            <a:endParaRPr lang="en-US" sz="825" dirty="0"/>
          </a:p>
          <a:p>
            <a:pPr fontAlgn="base"/>
            <a:endParaRPr lang="en-US" sz="1350" b="1" dirty="0"/>
          </a:p>
          <a:p>
            <a:pPr fontAlgn="base"/>
            <a:endParaRPr lang="en-US" sz="1350" dirty="0"/>
          </a:p>
          <a:p>
            <a:pPr fontAlgn="base"/>
            <a:endParaRPr lang="en-US" sz="1350" dirty="0"/>
          </a:p>
          <a:p>
            <a:pPr fontAlgn="base"/>
            <a:endParaRPr lang="en-US" sz="1350" dirty="0"/>
          </a:p>
          <a:p>
            <a:pPr fontAlgn="base"/>
            <a:endParaRPr lang="en-US" sz="1350" dirty="0"/>
          </a:p>
          <a:p>
            <a:pPr fontAlgn="base"/>
            <a:endParaRPr lang="en-US" sz="1350" dirty="0"/>
          </a:p>
        </p:txBody>
      </p:sp>
      <p:sp>
        <p:nvSpPr>
          <p:cNvPr id="12" name="TextBox 11">
            <a:extLst>
              <a:ext uri="{FF2B5EF4-FFF2-40B4-BE49-F238E27FC236}">
                <a16:creationId xmlns:a16="http://schemas.microsoft.com/office/drawing/2014/main" id="{0EB4FB94-EB03-497A-BB15-0DA5E2AB4F1F}"/>
              </a:ext>
            </a:extLst>
          </p:cNvPr>
          <p:cNvSpPr txBox="1"/>
          <p:nvPr/>
        </p:nvSpPr>
        <p:spPr>
          <a:xfrm>
            <a:off x="450957" y="583244"/>
            <a:ext cx="5194193" cy="5357300"/>
          </a:xfrm>
          <a:prstGeom prst="rect">
            <a:avLst/>
          </a:prstGeom>
          <a:noFill/>
        </p:spPr>
        <p:txBody>
          <a:bodyPr wrap="square" lIns="0" tIns="0" rIns="0" bIns="0" rtlCol="0">
            <a:spAutoFit/>
          </a:bodyPr>
          <a:lstStyle/>
          <a:p>
            <a:r>
              <a:rPr lang="en-US" sz="1100" dirty="0"/>
              <a:t>Microsoft regularly communicates work done to maintain and update Dynamics 365 services to ensure security, performance, and availability, and to provide new features and functionality. </a:t>
            </a:r>
          </a:p>
          <a:p>
            <a:endParaRPr lang="en-US" sz="1100" dirty="0"/>
          </a:p>
          <a:p>
            <a:r>
              <a:rPr lang="en-US" sz="1100" dirty="0"/>
              <a:t>Microsoft also communicates details of service incidents including the potential user experience, the start and end time of the incident, and any workaround that may be available.</a:t>
            </a:r>
            <a:r>
              <a:rPr lang="en-US" sz="863" dirty="0"/>
              <a:t>.   </a:t>
            </a:r>
          </a:p>
          <a:p>
            <a:endParaRPr lang="en-US" sz="863" dirty="0"/>
          </a:p>
          <a:p>
            <a:r>
              <a:rPr lang="en-US" sz="1000" dirty="0"/>
              <a:t>The </a:t>
            </a:r>
            <a:r>
              <a:rPr lang="en-US" sz="1000" dirty="0">
                <a:solidFill>
                  <a:srgbClr val="0070C0"/>
                </a:solidFill>
              </a:rPr>
              <a:t>Service health dashboard </a:t>
            </a:r>
            <a:r>
              <a:rPr lang="en-US" sz="1000" dirty="0"/>
              <a:t>is used to communicate service incident information throughout the duration of the event.  This would include the following issue statuses:</a:t>
            </a:r>
          </a:p>
          <a:p>
            <a:endParaRPr lang="en-US" sz="1000" dirty="0"/>
          </a:p>
          <a:p>
            <a:pPr marL="128588" indent="-128588">
              <a:buFont typeface="Arial" panose="020B0604020202020204" pitchFamily="34" charset="0"/>
              <a:buChar char="•"/>
            </a:pPr>
            <a:r>
              <a:rPr lang="en-US" sz="1000" b="1" i="1" dirty="0"/>
              <a:t>Investigating</a:t>
            </a:r>
            <a:r>
              <a:rPr lang="en-US" sz="1000" dirty="0"/>
              <a:t> – Microsoft is investigating an event to determine the customer impact.</a:t>
            </a:r>
          </a:p>
          <a:p>
            <a:pPr marL="128588" indent="-128588">
              <a:buFont typeface="Arial" panose="020B0604020202020204" pitchFamily="34" charset="0"/>
              <a:buChar char="•"/>
            </a:pPr>
            <a:r>
              <a:rPr lang="en-US" sz="1000" b="1" i="1" dirty="0"/>
              <a:t>Service Degradation/Service Interruption- </a:t>
            </a:r>
            <a:r>
              <a:rPr lang="en-US" sz="1000" dirty="0"/>
              <a:t>Microsoft has confirmed services are being impacted and is taking immediate action to understand the failure and steps required to restore service.  </a:t>
            </a:r>
          </a:p>
          <a:p>
            <a:pPr marL="128588" indent="-128588">
              <a:buFont typeface="Arial" panose="020B0604020202020204" pitchFamily="34" charset="0"/>
              <a:buChar char="•"/>
            </a:pPr>
            <a:r>
              <a:rPr lang="en-US" sz="1000" b="1" i="1" dirty="0"/>
              <a:t>Restoring Service </a:t>
            </a:r>
            <a:r>
              <a:rPr lang="en-US" sz="1000" dirty="0"/>
              <a:t>- Cause of the incident has been identified and mitigation steps are in progress.</a:t>
            </a:r>
          </a:p>
          <a:p>
            <a:pPr marL="128588" indent="-128588">
              <a:buFont typeface="Arial" panose="020B0604020202020204" pitchFamily="34" charset="0"/>
              <a:buChar char="•"/>
            </a:pPr>
            <a:r>
              <a:rPr lang="en-US" sz="1000" b="1" i="1" dirty="0"/>
              <a:t>Extended Recovery </a:t>
            </a:r>
            <a:r>
              <a:rPr lang="en-US" sz="1000" dirty="0"/>
              <a:t>- Services are restored but may be slower than usual. </a:t>
            </a:r>
          </a:p>
          <a:p>
            <a:pPr marL="128588" indent="-128588">
              <a:buFont typeface="Arial" panose="020B0604020202020204" pitchFamily="34" charset="0"/>
              <a:buChar char="•"/>
            </a:pPr>
            <a:r>
              <a:rPr lang="en-US" sz="1000" b="1" i="1" dirty="0"/>
              <a:t>False Positive </a:t>
            </a:r>
            <a:r>
              <a:rPr lang="en-US" sz="1000" dirty="0"/>
              <a:t>- Microsoft has confirmed that there was no customer impact</a:t>
            </a:r>
          </a:p>
          <a:p>
            <a:br>
              <a:rPr lang="en-US" sz="1000" dirty="0"/>
            </a:br>
            <a:r>
              <a:rPr lang="en-US" sz="1000" dirty="0"/>
              <a:t>The </a:t>
            </a:r>
            <a:r>
              <a:rPr lang="en-US" sz="1000" dirty="0">
                <a:solidFill>
                  <a:srgbClr val="0070C0"/>
                </a:solidFill>
              </a:rPr>
              <a:t>Message center </a:t>
            </a:r>
            <a:r>
              <a:rPr lang="en-US" sz="1000" dirty="0"/>
              <a:t>is used for Proactive communications to inform our customers of any of the following scenarios:</a:t>
            </a:r>
            <a:br>
              <a:rPr lang="en-US" sz="1000" dirty="0"/>
            </a:br>
            <a:endParaRPr lang="en-US" sz="1000" dirty="0"/>
          </a:p>
          <a:p>
            <a:pPr marL="128588" indent="-128588">
              <a:buFont typeface="Arial" panose="020B0604020202020204" pitchFamily="34" charset="0"/>
              <a:buChar char="•"/>
            </a:pPr>
            <a:r>
              <a:rPr lang="en-US" sz="1000" dirty="0"/>
              <a:t>Deployments (Releases)</a:t>
            </a:r>
          </a:p>
          <a:p>
            <a:pPr marL="128588" indent="-128588">
              <a:buFont typeface="Arial" panose="020B0604020202020204" pitchFamily="34" charset="0"/>
              <a:buChar char="•"/>
            </a:pPr>
            <a:r>
              <a:rPr lang="en-US" sz="1000" dirty="0"/>
              <a:t>Maintenance</a:t>
            </a:r>
          </a:p>
          <a:p>
            <a:pPr marL="128588" indent="-128588">
              <a:buFont typeface="Arial" panose="020B0604020202020204" pitchFamily="34" charset="0"/>
              <a:buChar char="•"/>
            </a:pPr>
            <a:r>
              <a:rPr lang="en-US" sz="1000" dirty="0"/>
              <a:t>Customer Action Needed</a:t>
            </a:r>
          </a:p>
          <a:p>
            <a:pPr marL="128588" indent="-128588">
              <a:buFont typeface="Arial" panose="020B0604020202020204" pitchFamily="34" charset="0"/>
              <a:buChar char="•"/>
            </a:pPr>
            <a:r>
              <a:rPr lang="en-US" sz="1000" dirty="0"/>
              <a:t>Monthly Updates</a:t>
            </a:r>
          </a:p>
          <a:p>
            <a:pPr marL="128588" indent="-128588">
              <a:buFont typeface="Arial" panose="020B0604020202020204" pitchFamily="34" charset="0"/>
              <a:buChar char="•"/>
            </a:pPr>
            <a:r>
              <a:rPr lang="en-US" sz="1000" dirty="0"/>
              <a:t>Service Changes</a:t>
            </a:r>
          </a:p>
          <a:p>
            <a:pPr marL="128588" indent="-128588">
              <a:buFont typeface="Arial" panose="020B0604020202020204" pitchFamily="34" charset="0"/>
              <a:buChar char="•"/>
            </a:pPr>
            <a:r>
              <a:rPr lang="en-US" sz="1000" dirty="0"/>
              <a:t>Deprecation of Functionality</a:t>
            </a:r>
          </a:p>
          <a:p>
            <a:br>
              <a:rPr lang="en-US" sz="750" dirty="0"/>
            </a:br>
            <a:endParaRPr lang="en-US" sz="750" dirty="0"/>
          </a:p>
          <a:p>
            <a:endParaRPr lang="en-US" sz="750" dirty="0"/>
          </a:p>
          <a:p>
            <a:pPr algn="l"/>
            <a:br>
              <a:rPr lang="en-US" sz="1500" dirty="0">
                <a:gradFill>
                  <a:gsLst>
                    <a:gs pos="2917">
                      <a:schemeClr val="tx1"/>
                    </a:gs>
                    <a:gs pos="30000">
                      <a:schemeClr val="tx1"/>
                    </a:gs>
                  </a:gsLst>
                  <a:lin ang="5400000" scaled="0"/>
                </a:gradFill>
              </a:rPr>
            </a:br>
            <a:endParaRPr lang="en-US" sz="1500" dirty="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02F24AD7-3060-410C-8046-23D886221351}"/>
              </a:ext>
            </a:extLst>
          </p:cNvPr>
          <p:cNvSpPr txBox="1"/>
          <p:nvPr/>
        </p:nvSpPr>
        <p:spPr>
          <a:xfrm>
            <a:off x="6326947" y="763907"/>
            <a:ext cx="2450244" cy="115416"/>
          </a:xfrm>
          <a:prstGeom prst="rect">
            <a:avLst/>
          </a:prstGeom>
          <a:noFill/>
        </p:spPr>
        <p:txBody>
          <a:bodyPr wrap="square" lIns="0" tIns="0" rIns="0" bIns="0" rtlCol="0">
            <a:spAutoFit/>
          </a:bodyPr>
          <a:lstStyle/>
          <a:p>
            <a:pPr algn="l"/>
            <a:r>
              <a:rPr lang="en-US" sz="750" dirty="0">
                <a:solidFill>
                  <a:srgbClr val="0070C0"/>
                </a:solidFill>
              </a:rPr>
              <a:t>Service Health Dashboard – Service Restored </a:t>
            </a:r>
            <a:endParaRPr lang="en-US" sz="1500" dirty="0">
              <a:solidFill>
                <a:srgbClr val="0070C0"/>
              </a:solidFill>
            </a:endParaRPr>
          </a:p>
        </p:txBody>
      </p:sp>
      <p:pic>
        <p:nvPicPr>
          <p:cNvPr id="11" name="Picture 10" descr="Service Health Dashboard - Screenshot">
            <a:extLst>
              <a:ext uri="{FF2B5EF4-FFF2-40B4-BE49-F238E27FC236}">
                <a16:creationId xmlns:a16="http://schemas.microsoft.com/office/drawing/2014/main" id="{C681D81F-5CB0-4754-BC70-AA9028182776}"/>
              </a:ext>
            </a:extLst>
          </p:cNvPr>
          <p:cNvPicPr>
            <a:picLocks noChangeAspect="1"/>
          </p:cNvPicPr>
          <p:nvPr/>
        </p:nvPicPr>
        <p:blipFill>
          <a:blip r:embed="rId3"/>
          <a:stretch>
            <a:fillRect/>
          </a:stretch>
        </p:blipFill>
        <p:spPr>
          <a:xfrm>
            <a:off x="6326947" y="954364"/>
            <a:ext cx="2588167" cy="2035776"/>
          </a:xfrm>
          <a:prstGeom prst="rect">
            <a:avLst/>
          </a:prstGeom>
          <a:ln>
            <a:solidFill>
              <a:schemeClr val="accent1">
                <a:lumMod val="10000"/>
              </a:schemeClr>
            </a:solidFill>
          </a:ln>
        </p:spPr>
      </p:pic>
      <p:sp>
        <p:nvSpPr>
          <p:cNvPr id="13" name="TextBox 12">
            <a:extLst>
              <a:ext uri="{FF2B5EF4-FFF2-40B4-BE49-F238E27FC236}">
                <a16:creationId xmlns:a16="http://schemas.microsoft.com/office/drawing/2014/main" id="{95477F25-7B75-47BE-8781-0E8649FDE61C}"/>
              </a:ext>
            </a:extLst>
          </p:cNvPr>
          <p:cNvSpPr txBox="1"/>
          <p:nvPr/>
        </p:nvSpPr>
        <p:spPr>
          <a:xfrm>
            <a:off x="6326947" y="3111812"/>
            <a:ext cx="2450244" cy="115416"/>
          </a:xfrm>
          <a:prstGeom prst="rect">
            <a:avLst/>
          </a:prstGeom>
          <a:noFill/>
        </p:spPr>
        <p:txBody>
          <a:bodyPr wrap="square" lIns="0" tIns="0" rIns="0" bIns="0" rtlCol="0">
            <a:spAutoFit/>
          </a:bodyPr>
          <a:lstStyle/>
          <a:p>
            <a:pPr algn="l"/>
            <a:r>
              <a:rPr lang="en-US" sz="750" dirty="0">
                <a:solidFill>
                  <a:srgbClr val="0070C0"/>
                </a:solidFill>
              </a:rPr>
              <a:t>Message Center – Maintenance</a:t>
            </a:r>
            <a:endParaRPr lang="en-US" sz="1500" dirty="0">
              <a:solidFill>
                <a:srgbClr val="0070C0"/>
              </a:solidFill>
            </a:endParaRPr>
          </a:p>
        </p:txBody>
      </p:sp>
      <p:pic>
        <p:nvPicPr>
          <p:cNvPr id="10" name="Picture 9" descr="Message Center - Screenshot">
            <a:extLst>
              <a:ext uri="{FF2B5EF4-FFF2-40B4-BE49-F238E27FC236}">
                <a16:creationId xmlns:a16="http://schemas.microsoft.com/office/drawing/2014/main" id="{35BF2B63-9FAF-4638-899D-D961A6427A52}"/>
              </a:ext>
            </a:extLst>
          </p:cNvPr>
          <p:cNvPicPr/>
          <p:nvPr/>
        </p:nvPicPr>
        <p:blipFill>
          <a:blip r:embed="rId4"/>
          <a:stretch>
            <a:fillRect/>
          </a:stretch>
        </p:blipFill>
        <p:spPr>
          <a:xfrm>
            <a:off x="6326947" y="3261894"/>
            <a:ext cx="2450244" cy="1829554"/>
          </a:xfrm>
          <a:prstGeom prst="rect">
            <a:avLst/>
          </a:prstGeom>
          <a:ln>
            <a:solidFill>
              <a:schemeClr val="accent1">
                <a:lumMod val="10000"/>
              </a:schemeClr>
            </a:solidFill>
          </a:ln>
        </p:spPr>
      </p:pic>
    </p:spTree>
    <p:extLst>
      <p:ext uri="{BB962C8B-B14F-4D97-AF65-F5344CB8AC3E}">
        <p14:creationId xmlns:p14="http://schemas.microsoft.com/office/powerpoint/2010/main" val="1810173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Module Review</a:t>
            </a:r>
          </a:p>
        </p:txBody>
      </p:sp>
      <p:sp>
        <p:nvSpPr>
          <p:cNvPr id="14" name="Text Placeholder 13">
            <a:extLst>
              <a:ext uri="{FF2B5EF4-FFF2-40B4-BE49-F238E27FC236}">
                <a16:creationId xmlns:a16="http://schemas.microsoft.com/office/drawing/2014/main" id="{B48F6742-7D9F-4D9D-94D0-A51D7A891693}"/>
              </a:ext>
            </a:extLst>
          </p:cNvPr>
          <p:cNvSpPr>
            <a:spLocks noGrp="1"/>
          </p:cNvSpPr>
          <p:nvPr>
            <p:ph type="body" sz="quarter" idx="10"/>
          </p:nvPr>
        </p:nvSpPr>
        <p:spPr>
          <a:xfrm>
            <a:off x="438150" y="1076623"/>
            <a:ext cx="8263890" cy="2882328"/>
          </a:xfrm>
        </p:spPr>
        <p:txBody>
          <a:bodyPr/>
          <a:lstStyle/>
          <a:p>
            <a:pPr marL="0" indent="0">
              <a:buNone/>
            </a:pPr>
            <a:r>
              <a:rPr lang="en-GB" sz="2000" dirty="0">
                <a:latin typeface="+mn-lt"/>
              </a:rPr>
              <a:t>Analytics are helpful to monitor on-going activity and perform capacity planning</a:t>
            </a:r>
            <a:br>
              <a:rPr lang="en-GB" sz="2000" dirty="0">
                <a:latin typeface="+mn-lt"/>
              </a:rPr>
            </a:br>
            <a:endParaRPr lang="en-US" sz="2000" dirty="0">
              <a:latin typeface="+mn-lt"/>
            </a:endParaRPr>
          </a:p>
          <a:p>
            <a:pPr marL="0" indent="0">
              <a:buNone/>
            </a:pPr>
            <a:r>
              <a:rPr lang="en-GB" sz="2000" dirty="0">
                <a:latin typeface="+mn-lt"/>
              </a:rPr>
              <a:t>Activity auditing allows monitoring of what has happened in an environment</a:t>
            </a:r>
            <a:br>
              <a:rPr lang="en-GB" sz="2000" dirty="0">
                <a:latin typeface="+mn-lt"/>
              </a:rPr>
            </a:br>
            <a:endParaRPr lang="en-GB" sz="2000" dirty="0">
              <a:latin typeface="+mn-lt"/>
            </a:endParaRPr>
          </a:p>
          <a:p>
            <a:pPr marL="0" indent="0">
              <a:buNone/>
            </a:pPr>
            <a:r>
              <a:rPr lang="en-GB" sz="2000" dirty="0">
                <a:latin typeface="+mn-lt"/>
              </a:rPr>
              <a:t>Working with makers ensures you are collecting necessary audit data</a:t>
            </a:r>
            <a:r>
              <a:rPr lang="en-GB" dirty="0">
                <a:latin typeface="+mn-lt"/>
              </a:rPr>
              <a:t> </a:t>
            </a:r>
            <a:endParaRPr lang="en-US" dirty="0">
              <a:latin typeface="+mn-lt"/>
            </a:endParaRPr>
          </a:p>
          <a:p>
            <a:pPr marL="0" indent="0">
              <a:buNone/>
            </a:pPr>
            <a:endParaRPr lang="en-US" dirty="0"/>
          </a:p>
          <a:p>
            <a:endParaRPr lang="en-US" dirty="0"/>
          </a:p>
        </p:txBody>
      </p:sp>
      <p:sp>
        <p:nvSpPr>
          <p:cNvPr id="2" name="Slide Number Placeholder 1" hidden="1"/>
          <p:cNvSpPr>
            <a:spLocks noGrp="1"/>
          </p:cNvSpPr>
          <p:nvPr>
            <p:ph type="sldNum" sz="quarter" idx="4294967295"/>
          </p:nvPr>
        </p:nvSpPr>
        <p:spPr>
          <a:xfrm>
            <a:off x="7010400" y="4868863"/>
            <a:ext cx="2133600" cy="171450"/>
          </a:xfrm>
          <a:prstGeom prst="rect">
            <a:avLst/>
          </a:prstGeom>
        </p:spPr>
        <p:txBody>
          <a:bodyPr/>
          <a:lstStyle/>
          <a:p>
            <a:pPr>
              <a:spcAft>
                <a:spcPts val="600"/>
              </a:spcAft>
            </a:pPr>
            <a:fld id="{F777EB7E-3C84-4DC8-BC65-B9675A7009BB}" type="slidenum">
              <a:rPr lang="en-US" smtClean="0"/>
              <a:pPr>
                <a:spcAft>
                  <a:spcPts val="600"/>
                </a:spcAft>
              </a:pPr>
              <a:t>38</a:t>
            </a:fld>
            <a:endParaRPr lang="en-US"/>
          </a:p>
        </p:txBody>
      </p:sp>
    </p:spTree>
    <p:extLst>
      <p:ext uri="{BB962C8B-B14F-4D97-AF65-F5344CB8AC3E}">
        <p14:creationId xmlns:p14="http://schemas.microsoft.com/office/powerpoint/2010/main" val="283367494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734FBA-8227-4040-AB85-07F55E1BB1AF}"/>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62095" y="1234603"/>
            <a:ext cx="2840306" cy="1763983"/>
          </a:xfrm>
          <a:prstGeom prst="rect">
            <a:avLst/>
          </a:prstGeom>
          <a:effectLst>
            <a:outerShdw blurRad="241300" dist="165100" dir="5400000" sx="96000" sy="96000" algn="t" rotWithShape="0">
              <a:prstClr val="black">
                <a:alpha val="46000"/>
              </a:prstClr>
            </a:outerShdw>
          </a:effectLst>
        </p:spPr>
      </p:pic>
      <p:pic>
        <p:nvPicPr>
          <p:cNvPr id="6" name="Picture 5">
            <a:extLst>
              <a:ext uri="{FF2B5EF4-FFF2-40B4-BE49-F238E27FC236}">
                <a16:creationId xmlns:a16="http://schemas.microsoft.com/office/drawing/2014/main" id="{D7583BE2-68D4-4B03-9BD5-33C9254E1076}"/>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830368" y="1234603"/>
            <a:ext cx="2748847" cy="1763983"/>
          </a:xfrm>
          <a:prstGeom prst="rect">
            <a:avLst/>
          </a:prstGeom>
          <a:effectLst>
            <a:outerShdw blurRad="241300" dist="165100" dir="5400000" sx="96000" sy="96000" algn="t" rotWithShape="0">
              <a:prstClr val="black">
                <a:alpha val="46000"/>
              </a:prstClr>
            </a:outerShdw>
          </a:effectLst>
        </p:spPr>
      </p:pic>
      <p:sp>
        <p:nvSpPr>
          <p:cNvPr id="2" name="Title 1">
            <a:extLst>
              <a:ext uri="{FF2B5EF4-FFF2-40B4-BE49-F238E27FC236}">
                <a16:creationId xmlns:a16="http://schemas.microsoft.com/office/drawing/2014/main" id="{81F079E9-1D82-4101-A4DA-7C90B36D58A1}"/>
              </a:ext>
            </a:extLst>
          </p:cNvPr>
          <p:cNvSpPr>
            <a:spLocks noGrp="1"/>
          </p:cNvSpPr>
          <p:nvPr>
            <p:ph type="title"/>
          </p:nvPr>
        </p:nvSpPr>
        <p:spPr/>
        <p:txBody>
          <a:bodyPr/>
          <a:lstStyle/>
          <a:p>
            <a:r>
              <a:rPr lang="en-US" sz="2100" dirty="0"/>
              <a:t>Admin reporting and analytics in the Power Platform admin center</a:t>
            </a:r>
            <a:endParaRPr lang="en-US" dirty="0"/>
          </a:p>
        </p:txBody>
      </p:sp>
      <p:pic>
        <p:nvPicPr>
          <p:cNvPr id="20" name="Picture Placeholder 18" descr="Admin Dashboard - Screenshot">
            <a:extLst>
              <a:ext uri="{FF2B5EF4-FFF2-40B4-BE49-F238E27FC236}">
                <a16:creationId xmlns:a16="http://schemas.microsoft.com/office/drawing/2014/main" id="{08AF8275-A497-4073-A069-45BFBBBE5AC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67416" y="1376281"/>
            <a:ext cx="2595890" cy="1476404"/>
          </a:xfrm>
          <a:prstGeom prst="rect">
            <a:avLst/>
          </a:prstGeom>
        </p:spPr>
      </p:pic>
      <p:pic>
        <p:nvPicPr>
          <p:cNvPr id="8" name="Picture 7">
            <a:extLst>
              <a:ext uri="{FF2B5EF4-FFF2-40B4-BE49-F238E27FC236}">
                <a16:creationId xmlns:a16="http://schemas.microsoft.com/office/drawing/2014/main" id="{8C7527ED-AA9F-4314-86DA-B4853AC2837D}"/>
              </a:ext>
              <a:ext uri="{C183D7F6-B498-43B3-948B-1728B52AA6E4}">
                <adec:decorative xmlns:adec="http://schemas.microsoft.com/office/drawing/2017/decorative" val="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226198" y="1626080"/>
            <a:ext cx="2808419" cy="1763983"/>
          </a:xfrm>
          <a:prstGeom prst="rect">
            <a:avLst/>
          </a:prstGeom>
          <a:effectLst>
            <a:outerShdw blurRad="241300" dist="165100" dir="5400000" sx="96000" sy="96000" algn="t" rotWithShape="0">
              <a:prstClr val="black">
                <a:alpha val="46000"/>
              </a:prstClr>
            </a:outerShdw>
          </a:effectLst>
        </p:spPr>
      </p:pic>
      <p:sp>
        <p:nvSpPr>
          <p:cNvPr id="21" name="Text Placeholder 5">
            <a:extLst>
              <a:ext uri="{FF2B5EF4-FFF2-40B4-BE49-F238E27FC236}">
                <a16:creationId xmlns:a16="http://schemas.microsoft.com/office/drawing/2014/main" id="{1B335559-3010-4E85-810C-F235FD005891}"/>
              </a:ext>
            </a:extLst>
          </p:cNvPr>
          <p:cNvSpPr txBox="1">
            <a:spLocks/>
          </p:cNvSpPr>
          <p:nvPr/>
        </p:nvSpPr>
        <p:spPr>
          <a:xfrm>
            <a:off x="809092" y="3161605"/>
            <a:ext cx="2131129" cy="1235979"/>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spcAft>
                <a:spcPts val="882"/>
              </a:spcAft>
            </a:pPr>
            <a:r>
              <a:rPr lang="en-US" sz="1176" b="1" spc="0" dirty="0">
                <a:latin typeface="Segoe UI Semibold" panose="020B0502040204020203" pitchFamily="34" charset="0"/>
                <a:cs typeface="Segoe UI Semibold" panose="020B0502040204020203" pitchFamily="34" charset="0"/>
              </a:rPr>
              <a:t>Admin insights provide deep visibility into usage and performance of applications</a:t>
            </a:r>
          </a:p>
          <a:p>
            <a:pPr marL="210091" indent="-210091" defTabSz="685775">
              <a:spcAft>
                <a:spcPts val="441"/>
              </a:spcAft>
              <a:buFont typeface="Arial" panose="020B0604020202020204" pitchFamily="34" charset="0"/>
              <a:buChar char="•"/>
            </a:pPr>
            <a:r>
              <a:rPr lang="en-US" sz="1029" spc="0" dirty="0">
                <a:latin typeface="Segoe UI Light" panose="020B0502040204020203" pitchFamily="34" charset="0"/>
                <a:cs typeface="Segoe UI Light" panose="020B0502040204020203" pitchFamily="34" charset="0"/>
              </a:rPr>
              <a:t>Users</a:t>
            </a:r>
          </a:p>
          <a:p>
            <a:pPr marL="210091" indent="-210091" defTabSz="685775">
              <a:spcAft>
                <a:spcPts val="441"/>
              </a:spcAft>
              <a:buFont typeface="Arial" panose="020B0604020202020204" pitchFamily="34" charset="0"/>
              <a:buChar char="•"/>
            </a:pPr>
            <a:r>
              <a:rPr lang="en-US" sz="1029" spc="0" dirty="0">
                <a:latin typeface="Segoe UI Light" panose="020B0502040204020203" pitchFamily="34" charset="0"/>
                <a:cs typeface="Segoe UI Light" panose="020B0502040204020203" pitchFamily="34" charset="0"/>
              </a:rPr>
              <a:t>Locations</a:t>
            </a:r>
          </a:p>
          <a:p>
            <a:pPr marL="210091" indent="-210091" defTabSz="685775">
              <a:spcAft>
                <a:spcPts val="441"/>
              </a:spcAft>
              <a:buFont typeface="Arial" panose="020B0604020202020204" pitchFamily="34" charset="0"/>
              <a:buChar char="•"/>
            </a:pPr>
            <a:r>
              <a:rPr lang="en-US" sz="1029" spc="0" dirty="0">
                <a:latin typeface="Segoe UI Light" panose="020B0502040204020203" pitchFamily="34" charset="0"/>
                <a:cs typeface="Segoe UI Light" panose="020B0502040204020203" pitchFamily="34" charset="0"/>
              </a:rPr>
              <a:t>Capacity</a:t>
            </a:r>
          </a:p>
        </p:txBody>
      </p:sp>
      <p:pic>
        <p:nvPicPr>
          <p:cNvPr id="24" name="Picture 17" descr="Analytics Dashboard - Screenshot">
            <a:extLst>
              <a:ext uri="{FF2B5EF4-FFF2-40B4-BE49-F238E27FC236}">
                <a16:creationId xmlns:a16="http://schemas.microsoft.com/office/drawing/2014/main" id="{C071E56F-3EF9-4AA0-97D8-D4BF7D1DCE6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3345873" y="1767756"/>
            <a:ext cx="2560743" cy="1476405"/>
          </a:xfrm>
          <a:prstGeom prst="rect">
            <a:avLst/>
          </a:prstGeom>
        </p:spPr>
      </p:pic>
      <p:sp>
        <p:nvSpPr>
          <p:cNvPr id="22" name="Text Placeholder 7">
            <a:extLst>
              <a:ext uri="{FF2B5EF4-FFF2-40B4-BE49-F238E27FC236}">
                <a16:creationId xmlns:a16="http://schemas.microsoft.com/office/drawing/2014/main" id="{845F417E-5E94-434F-BA8A-1E405943B617}"/>
              </a:ext>
            </a:extLst>
          </p:cNvPr>
          <p:cNvSpPr txBox="1">
            <a:spLocks/>
          </p:cNvSpPr>
          <p:nvPr/>
        </p:nvSpPr>
        <p:spPr>
          <a:xfrm>
            <a:off x="3643561" y="3557621"/>
            <a:ext cx="2131129" cy="1235979"/>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spcAft>
                <a:spcPts val="882"/>
              </a:spcAft>
            </a:pPr>
            <a:r>
              <a:rPr lang="en-US" sz="1176" b="1" spc="0" dirty="0">
                <a:latin typeface="Segoe UI Semibold" panose="020B0502040204020203" pitchFamily="34" charset="0"/>
                <a:cs typeface="Segoe UI Semibold" panose="020B0502040204020203" pitchFamily="34" charset="0"/>
              </a:rPr>
              <a:t>Analytics track health and implementation metrics and help keep users on track</a:t>
            </a:r>
          </a:p>
          <a:p>
            <a:pPr marL="210091" lvl="1" indent="-210091" defTabSz="685775">
              <a:spcAft>
                <a:spcPts val="441"/>
              </a:spcAft>
              <a:buFont typeface="Arial" panose="020B0604020202020204" pitchFamily="34" charset="0"/>
              <a:buChar char="•"/>
            </a:pPr>
            <a:r>
              <a:rPr lang="en-US" sz="1029" dirty="0">
                <a:latin typeface="Segoe UI Light" panose="020B0502040204020203" pitchFamily="34" charset="0"/>
                <a:cs typeface="Segoe UI Light" panose="020B0502040204020203" pitchFamily="34" charset="0"/>
              </a:rPr>
              <a:t>Service performance</a:t>
            </a:r>
          </a:p>
          <a:p>
            <a:pPr marL="210091" lvl="1" indent="-210091" defTabSz="685775">
              <a:spcAft>
                <a:spcPts val="441"/>
              </a:spcAft>
              <a:buFont typeface="Arial" panose="020B0604020202020204" pitchFamily="34" charset="0"/>
              <a:buChar char="•"/>
            </a:pPr>
            <a:r>
              <a:rPr lang="en-US" sz="1029" dirty="0">
                <a:latin typeface="Segoe UI Light" panose="020B0502040204020203" pitchFamily="34" charset="0"/>
                <a:cs typeface="Segoe UI Light" panose="020B0502040204020203" pitchFamily="34" charset="0"/>
              </a:rPr>
              <a:t>Error reporting</a:t>
            </a:r>
          </a:p>
          <a:p>
            <a:pPr marL="210091" lvl="1" indent="-210091" defTabSz="685775">
              <a:spcAft>
                <a:spcPts val="441"/>
              </a:spcAft>
              <a:buFont typeface="Arial" panose="020B0604020202020204" pitchFamily="34" charset="0"/>
              <a:buChar char="•"/>
            </a:pPr>
            <a:r>
              <a:rPr lang="en-US" sz="1029" dirty="0">
                <a:latin typeface="Segoe UI Light" panose="020B0502040204020203" pitchFamily="34" charset="0"/>
                <a:cs typeface="Segoe UI Light" panose="020B0502040204020203" pitchFamily="34" charset="0"/>
              </a:rPr>
              <a:t>App usage</a:t>
            </a:r>
          </a:p>
        </p:txBody>
      </p:sp>
      <p:pic>
        <p:nvPicPr>
          <p:cNvPr id="19" name="Picture 18" descr="Power BI - Screenshot">
            <a:extLst>
              <a:ext uri="{FF2B5EF4-FFF2-40B4-BE49-F238E27FC236}">
                <a16:creationId xmlns:a16="http://schemas.microsoft.com/office/drawing/2014/main" id="{A9F3B719-0D30-44CD-9E27-1C2075E050E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5927407" y="1378964"/>
            <a:ext cx="2556770" cy="1464512"/>
          </a:xfrm>
          <a:prstGeom prst="rect">
            <a:avLst/>
          </a:prstGeom>
        </p:spPr>
      </p:pic>
      <p:sp>
        <p:nvSpPr>
          <p:cNvPr id="23" name="Text Placeholder 8">
            <a:extLst>
              <a:ext uri="{FF2B5EF4-FFF2-40B4-BE49-F238E27FC236}">
                <a16:creationId xmlns:a16="http://schemas.microsoft.com/office/drawing/2014/main" id="{8EBCB50A-97B5-47C1-8859-370797DF5D3F}"/>
              </a:ext>
            </a:extLst>
          </p:cNvPr>
          <p:cNvSpPr txBox="1">
            <a:spLocks/>
          </p:cNvSpPr>
          <p:nvPr/>
        </p:nvSpPr>
        <p:spPr>
          <a:xfrm>
            <a:off x="6300820" y="3161536"/>
            <a:ext cx="2253863" cy="1235979"/>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spcAft>
                <a:spcPts val="882"/>
              </a:spcAft>
            </a:pPr>
            <a:r>
              <a:rPr lang="en-US" sz="1176" b="1" spc="0" dirty="0">
                <a:latin typeface="Segoe UI Semibold" panose="020B0502040204020203" pitchFamily="34" charset="0"/>
                <a:cs typeface="Segoe UI Semibold" panose="020B0502040204020203" pitchFamily="34" charset="0"/>
              </a:rPr>
              <a:t>Personalize insights and drive action with custom Power BI reports and Power Automate</a:t>
            </a:r>
          </a:p>
          <a:p>
            <a:pPr marL="210091" indent="-210091" defTabSz="685775">
              <a:spcAft>
                <a:spcPts val="441"/>
              </a:spcAft>
              <a:buFont typeface="Arial" panose="020B0604020202020204" pitchFamily="34" charset="0"/>
              <a:buChar char="•"/>
            </a:pPr>
            <a:r>
              <a:rPr lang="en-US" sz="1029" spc="0" dirty="0">
                <a:latin typeface="Segoe UI Light" panose="020B0502040204020203" pitchFamily="34" charset="0"/>
                <a:cs typeface="Segoe UI Light" panose="020B0502040204020203" pitchFamily="34" charset="0"/>
              </a:rPr>
              <a:t>All up view of what’s being created</a:t>
            </a:r>
          </a:p>
          <a:p>
            <a:pPr marL="210091" indent="-210091" defTabSz="685775">
              <a:spcAft>
                <a:spcPts val="441"/>
              </a:spcAft>
              <a:buFont typeface="Arial" panose="020B0604020202020204" pitchFamily="34" charset="0"/>
              <a:buChar char="•"/>
            </a:pPr>
            <a:r>
              <a:rPr lang="en-US" sz="1029" spc="0" dirty="0">
                <a:latin typeface="Segoe UI Light" panose="020B0502040204020203" pitchFamily="34" charset="0"/>
                <a:cs typeface="Segoe UI Light" panose="020B0502040204020203" pitchFamily="34" charset="0"/>
              </a:rPr>
              <a:t>Discover your champions</a:t>
            </a:r>
          </a:p>
          <a:p>
            <a:pPr marL="210091" indent="-210091" defTabSz="685775">
              <a:spcAft>
                <a:spcPts val="441"/>
              </a:spcAft>
              <a:buFont typeface="Arial" panose="020B0604020202020204" pitchFamily="34" charset="0"/>
              <a:buChar char="•"/>
            </a:pPr>
            <a:r>
              <a:rPr lang="en-US" sz="1029" spc="0" dirty="0">
                <a:latin typeface="Segoe UI Light" panose="020B0502040204020203" pitchFamily="34" charset="0"/>
                <a:cs typeface="Segoe UI Light" panose="020B0502040204020203" pitchFamily="34" charset="0"/>
              </a:rPr>
              <a:t>Trigger automated actions</a:t>
            </a:r>
          </a:p>
        </p:txBody>
      </p:sp>
    </p:spTree>
    <p:extLst>
      <p:ext uri="{BB962C8B-B14F-4D97-AF65-F5344CB8AC3E}">
        <p14:creationId xmlns:p14="http://schemas.microsoft.com/office/powerpoint/2010/main" val="2988189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p:txBody>
          <a:bodyPr/>
          <a:lstStyle/>
          <a:p>
            <a:r>
              <a:rPr lang="en-US" dirty="0"/>
              <a:t>Logs &amp; analytics – see what’s happening</a:t>
            </a:r>
          </a:p>
        </p:txBody>
      </p:sp>
      <p:sp>
        <p:nvSpPr>
          <p:cNvPr id="8" name="Rechteck 7">
            <a:extLst>
              <a:ext uri="{FF2B5EF4-FFF2-40B4-BE49-F238E27FC236}">
                <a16:creationId xmlns:a16="http://schemas.microsoft.com/office/drawing/2014/main" id="{AE92A03D-8ADF-40E2-971A-8CBF537B3D52}"/>
              </a:ext>
            </a:extLst>
          </p:cNvPr>
          <p:cNvSpPr/>
          <p:nvPr/>
        </p:nvSpPr>
        <p:spPr>
          <a:xfrm>
            <a:off x="322151" y="750921"/>
            <a:ext cx="7718367" cy="318677"/>
          </a:xfrm>
          <a:prstGeom prst="rect">
            <a:avLst/>
          </a:prstGeom>
        </p:spPr>
        <p:txBody>
          <a:bodyPr wrap="square">
            <a:spAutoFit/>
          </a:bodyPr>
          <a:lstStyle/>
          <a:p>
            <a:r>
              <a:rPr lang="en-US" sz="1471" dirty="0">
                <a:solidFill>
                  <a:srgbClr val="000000"/>
                </a:solidFill>
                <a:latin typeface="Segoe UI Light" panose="020B0502040204020203" pitchFamily="34" charset="0"/>
                <a:cs typeface="Segoe UI Light" panose="020B0502040204020203" pitchFamily="34" charset="0"/>
              </a:rPr>
              <a:t>Power Apps and Power Automate logs available at </a:t>
            </a:r>
            <a:r>
              <a:rPr lang="en-US" sz="1471" dirty="0">
                <a:solidFill>
                  <a:srgbClr val="000000"/>
                </a:solidFill>
                <a:latin typeface="Segoe UI Light" panose="020B0502040204020203" pitchFamily="34" charset="0"/>
                <a:cs typeface="Segoe UI Light" panose="020B0502040204020203" pitchFamily="34" charset="0"/>
                <a:hlinkClick r:id="rId3"/>
              </a:rPr>
              <a:t>https://protection.office.com/</a:t>
            </a:r>
            <a:r>
              <a:rPr lang="en-US" sz="1471" dirty="0">
                <a:solidFill>
                  <a:srgbClr val="000000"/>
                </a:solidFill>
                <a:latin typeface="Segoe UI Light" panose="020B0502040204020203" pitchFamily="34" charset="0"/>
                <a:cs typeface="Segoe UI Light" panose="020B0502040204020203" pitchFamily="34" charset="0"/>
              </a:rPr>
              <a:t> </a:t>
            </a:r>
          </a:p>
        </p:txBody>
      </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1150890" y="1049323"/>
            <a:ext cx="2798983" cy="3460955"/>
          </a:xfrm>
          <a:prstGeom prst="rect">
            <a:avLst/>
          </a:prstGeom>
        </p:spPr>
        <p:txBody>
          <a:bodyPr anchor="ct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900"/>
              </a:spcBef>
              <a:spcAft>
                <a:spcPts val="900"/>
              </a:spcAft>
            </a:pPr>
            <a:r>
              <a:rPr lang="en-US" sz="1176" dirty="0">
                <a:solidFill>
                  <a:srgbClr val="3C3C41"/>
                </a:solidFill>
                <a:latin typeface="Segoe UI"/>
              </a:rPr>
              <a:t>Activity Logging integrated with Office Security and Compliance center for comprehensive logging across Microsoft services</a:t>
            </a:r>
            <a:r>
              <a:rPr lang="en-US" sz="1200" spc="-37" dirty="0">
                <a:solidFill>
                  <a:srgbClr val="3C3C41"/>
                </a:solidFill>
                <a:latin typeface="Segoe UI"/>
              </a:rPr>
              <a:t>.</a:t>
            </a:r>
          </a:p>
          <a:p>
            <a:pPr lvl="1">
              <a:spcBef>
                <a:spcPts val="900"/>
              </a:spcBef>
              <a:spcAft>
                <a:spcPts val="900"/>
              </a:spcAft>
            </a:pPr>
            <a:r>
              <a:rPr lang="en-US" sz="1178" dirty="0">
                <a:solidFill>
                  <a:srgbClr val="3C3C41"/>
                </a:solidFill>
                <a:latin typeface="Segoe UI"/>
              </a:rPr>
              <a:t>The audit records are stored in Office 365 Security and Compliance center</a:t>
            </a:r>
            <a:r>
              <a:rPr lang="en-US" sz="882" dirty="0">
                <a:solidFill>
                  <a:srgbClr val="3C3C41"/>
                </a:solidFill>
                <a:latin typeface="Segoe UI"/>
              </a:rPr>
              <a:t>. </a:t>
            </a:r>
            <a:br>
              <a:rPr lang="en-US" sz="882" dirty="0">
                <a:solidFill>
                  <a:srgbClr val="3C3C41"/>
                </a:solidFill>
                <a:latin typeface="Segoe UI"/>
              </a:rPr>
            </a:br>
            <a:r>
              <a:rPr lang="en-US" sz="882" dirty="0">
                <a:solidFill>
                  <a:srgbClr val="3C3C41"/>
                </a:solidFill>
                <a:latin typeface="Segoe UI"/>
              </a:rPr>
              <a:t>Must have an Office 365 E3 or greater license</a:t>
            </a:r>
            <a:br>
              <a:rPr lang="en-US" sz="882" dirty="0">
                <a:solidFill>
                  <a:srgbClr val="3C3C41"/>
                </a:solidFill>
                <a:latin typeface="Segoe UI"/>
              </a:rPr>
            </a:br>
            <a:r>
              <a:rPr lang="en-US" sz="882" dirty="0">
                <a:solidFill>
                  <a:srgbClr val="3C3C41"/>
                </a:solidFill>
                <a:latin typeface="Segoe UI"/>
              </a:rPr>
              <a:t>Must enabled at the organization level</a:t>
            </a:r>
            <a:endParaRPr lang="en-US" sz="906" spc="-37" dirty="0">
              <a:solidFill>
                <a:srgbClr val="3C3C41"/>
              </a:solidFill>
              <a:latin typeface="Segoe UI"/>
            </a:endParaRPr>
          </a:p>
          <a:p>
            <a:pPr>
              <a:spcBef>
                <a:spcPts val="900"/>
              </a:spcBef>
              <a:spcAft>
                <a:spcPts val="900"/>
              </a:spcAft>
            </a:pPr>
            <a:r>
              <a:rPr lang="en-US" sz="1176" dirty="0">
                <a:solidFill>
                  <a:srgbClr val="3C3C41"/>
                </a:solidFill>
                <a:latin typeface="Segoe UI"/>
              </a:rPr>
              <a:t>Office provides an API to query this data, which is currently used by many SIEM vendors to use the Activity Logging data for reporting</a:t>
            </a:r>
          </a:p>
        </p:txBody>
      </p:sp>
      <p:graphicFrame>
        <p:nvGraphicFramePr>
          <p:cNvPr id="19" name="Table 15">
            <a:extLst>
              <a:ext uri="{FF2B5EF4-FFF2-40B4-BE49-F238E27FC236}">
                <a16:creationId xmlns:a16="http://schemas.microsoft.com/office/drawing/2014/main" id="{75240BBF-C006-4B1C-91CC-245A640AEF63}"/>
              </a:ext>
            </a:extLst>
          </p:cNvPr>
          <p:cNvGraphicFramePr>
            <a:graphicFrameLocks noGrp="1"/>
          </p:cNvGraphicFramePr>
          <p:nvPr>
            <p:extLst>
              <p:ext uri="{D42A27DB-BD31-4B8C-83A1-F6EECF244321}">
                <p14:modId xmlns:p14="http://schemas.microsoft.com/office/powerpoint/2010/main" val="3253459865"/>
              </p:ext>
            </p:extLst>
          </p:nvPr>
        </p:nvGraphicFramePr>
        <p:xfrm>
          <a:off x="4204681" y="1674512"/>
          <a:ext cx="4095810" cy="2479976"/>
        </p:xfrm>
        <a:graphic>
          <a:graphicData uri="http://schemas.openxmlformats.org/drawingml/2006/table">
            <a:tbl>
              <a:tblPr firstRow="1" bandRow="1">
                <a:tableStyleId>{21E4AEA4-8DFA-4A89-87EB-49C32662AFE0}</a:tableStyleId>
              </a:tblPr>
              <a:tblGrid>
                <a:gridCol w="2024776">
                  <a:extLst>
                    <a:ext uri="{9D8B030D-6E8A-4147-A177-3AD203B41FA5}">
                      <a16:colId xmlns:a16="http://schemas.microsoft.com/office/drawing/2014/main" val="1727943013"/>
                    </a:ext>
                  </a:extLst>
                </a:gridCol>
                <a:gridCol w="2071034">
                  <a:extLst>
                    <a:ext uri="{9D8B030D-6E8A-4147-A177-3AD203B41FA5}">
                      <a16:colId xmlns:a16="http://schemas.microsoft.com/office/drawing/2014/main" val="646873165"/>
                    </a:ext>
                  </a:extLst>
                </a:gridCol>
              </a:tblGrid>
              <a:tr h="309524">
                <a:tc>
                  <a:txBody>
                    <a:bodyPr/>
                    <a:lstStyle/>
                    <a:p>
                      <a:pPr algn="ctr"/>
                      <a:r>
                        <a:rPr lang="en-US" sz="1400" dirty="0">
                          <a:solidFill>
                            <a:srgbClr val="000000"/>
                          </a:solidFill>
                        </a:rPr>
                        <a:t>Power Automate</a:t>
                      </a:r>
                    </a:p>
                  </a:txBody>
                  <a:tcPr marL="68580" marR="68580" marT="34290" marB="34290"/>
                </a:tc>
                <a:tc>
                  <a:txBody>
                    <a:bodyPr/>
                    <a:lstStyle/>
                    <a:p>
                      <a:pPr algn="ctr"/>
                      <a:r>
                        <a:rPr lang="en-US" sz="1400" dirty="0">
                          <a:solidFill>
                            <a:srgbClr val="000000"/>
                          </a:solidFill>
                        </a:rPr>
                        <a:t>Power Apps</a:t>
                      </a:r>
                    </a:p>
                  </a:txBody>
                  <a:tcPr marL="68580" marR="68580" marT="34290" marB="34290"/>
                </a:tc>
                <a:extLst>
                  <a:ext uri="{0D108BD9-81ED-4DB2-BD59-A6C34878D82A}">
                    <a16:rowId xmlns:a16="http://schemas.microsoft.com/office/drawing/2014/main" val="1634850960"/>
                  </a:ext>
                </a:extLst>
              </a:tr>
              <a:tr h="2170452">
                <a:tc>
                  <a:txBody>
                    <a:bodyPr/>
                    <a:lstStyle/>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Created flow </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Edited flow </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Deleted flow </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Edited permissions </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Deleted permissions </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Started a paid trial </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Renewed a paid trial </a:t>
                      </a:r>
                    </a:p>
                  </a:txBody>
                  <a:tcPr marL="68580" marR="68580" marT="34290" marB="34290"/>
                </a:tc>
                <a:tc>
                  <a:txBody>
                    <a:bodyPr/>
                    <a:lstStyle/>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Created app</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Edited/save app (draft)</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Published app</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Deleted app</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Restored an app from app version</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Launched app</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Marking app as featured</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Marking app as hero</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Edited app permissions</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Deleted app permissions</a:t>
                      </a:r>
                    </a:p>
                  </a:txBody>
                  <a:tcPr marL="68580" marR="68580" marT="34290" marB="34290"/>
                </a:tc>
                <a:extLst>
                  <a:ext uri="{0D108BD9-81ED-4DB2-BD59-A6C34878D82A}">
                    <a16:rowId xmlns:a16="http://schemas.microsoft.com/office/drawing/2014/main" val="3741146617"/>
                  </a:ext>
                </a:extLst>
              </a:tr>
            </a:tbl>
          </a:graphicData>
        </a:graphic>
      </p:graphicFrame>
      <p:pic>
        <p:nvPicPr>
          <p:cNvPr id="27" name="Picture 15">
            <a:extLst>
              <a:ext uri="{FF2B5EF4-FFF2-40B4-BE49-F238E27FC236}">
                <a16:creationId xmlns:a16="http://schemas.microsoft.com/office/drawing/2014/main" id="{DA6312ED-22B7-4024-9814-731E0C5C3BC3}"/>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51633" y="1531075"/>
            <a:ext cx="454064" cy="346522"/>
          </a:xfrm>
          <a:prstGeom prst="rect">
            <a:avLst/>
          </a:prstGeom>
          <a:ln>
            <a:solidFill>
              <a:schemeClr val="bg1"/>
            </a:solidFill>
          </a:ln>
        </p:spPr>
      </p:pic>
      <p:pic>
        <p:nvPicPr>
          <p:cNvPr id="28" name="Picture 15">
            <a:extLst>
              <a:ext uri="{FF2B5EF4-FFF2-40B4-BE49-F238E27FC236}">
                <a16:creationId xmlns:a16="http://schemas.microsoft.com/office/drawing/2014/main" id="{E5FD148A-3C8A-4DBD-9CEA-E7585921AEA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51633" y="2489996"/>
            <a:ext cx="454064" cy="346522"/>
          </a:xfrm>
          <a:prstGeom prst="rect">
            <a:avLst/>
          </a:prstGeom>
          <a:ln>
            <a:solidFill>
              <a:schemeClr val="bg1"/>
            </a:solidFill>
          </a:ln>
        </p:spPr>
      </p:pic>
      <p:sp>
        <p:nvSpPr>
          <p:cNvPr id="29" name="arrow_6">
            <a:extLst>
              <a:ext uri="{FF2B5EF4-FFF2-40B4-BE49-F238E27FC236}">
                <a16:creationId xmlns:a16="http://schemas.microsoft.com/office/drawing/2014/main" id="{45FA3216-FB0D-4FAC-8043-C069A3F4D64B}"/>
              </a:ext>
              <a:ext uri="{C183D7F6-B498-43B3-948B-1728B52AA6E4}">
                <adec:decorative xmlns:adec="http://schemas.microsoft.com/office/drawing/2017/decorative" val="1"/>
              </a:ext>
            </a:extLst>
          </p:cNvPr>
          <p:cNvSpPr>
            <a:spLocks noChangeAspect="1" noEditPoints="1"/>
          </p:cNvSpPr>
          <p:nvPr/>
        </p:nvSpPr>
        <p:spPr bwMode="auto">
          <a:xfrm>
            <a:off x="632633" y="3364244"/>
            <a:ext cx="292063" cy="274320"/>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99516">
              <a:defRPr/>
            </a:pPr>
            <a:endParaRPr lang="en-US" sz="675">
              <a:gradFill>
                <a:gsLst>
                  <a:gs pos="0">
                    <a:srgbClr val="505050"/>
                  </a:gs>
                  <a:gs pos="100000">
                    <a:srgbClr val="505050"/>
                  </a:gs>
                </a:gsLst>
                <a:lin ang="5400000" scaled="1"/>
              </a:gradFill>
              <a:latin typeface="Segoe UI"/>
            </a:endParaRPr>
          </a:p>
        </p:txBody>
      </p:sp>
      <p:sp>
        <p:nvSpPr>
          <p:cNvPr id="30" name="Database_EFC7">
            <a:extLst>
              <a:ext uri="{FF2B5EF4-FFF2-40B4-BE49-F238E27FC236}">
                <a16:creationId xmlns:a16="http://schemas.microsoft.com/office/drawing/2014/main" id="{6E7AB62F-7952-4882-B758-9ACBB46E81BC}"/>
              </a:ext>
              <a:ext uri="{C183D7F6-B498-43B3-948B-1728B52AA6E4}">
                <adec:decorative xmlns:adec="http://schemas.microsoft.com/office/drawing/2017/decorative" val="1"/>
              </a:ext>
            </a:extLst>
          </p:cNvPr>
          <p:cNvSpPr>
            <a:spLocks noChangeAspect="1" noEditPoints="1"/>
          </p:cNvSpPr>
          <p:nvPr/>
        </p:nvSpPr>
        <p:spPr bwMode="auto">
          <a:xfrm>
            <a:off x="725062" y="2555680"/>
            <a:ext cx="107204" cy="13934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16">
              <a:defRPr/>
            </a:pPr>
            <a:endParaRPr lang="en-US" sz="1377">
              <a:solidFill>
                <a:srgbClr val="282828"/>
              </a:solidFill>
              <a:latin typeface="Segoe UI"/>
            </a:endParaRPr>
          </a:p>
        </p:txBody>
      </p:sp>
      <p:grpSp>
        <p:nvGrpSpPr>
          <p:cNvPr id="4" name="Group 3" descr="Power Automate (Header)&#10;Created Flow&#10;Edited Flow&#10;Deleted Flow&#10;Edited Permissions&#10;Deleted Permissions&#10;Started a paid trial&#10;Renewed a paid trial&#10;&#10;Power Apps (Header)&#10;Created app&#10;Edit/save app (draft)&#10;Published app&#10;Deleted app&#10;Restored an app from app version&#10;Launched app&#10;Marking app as featured&#10;Marking app as hero&#10;Edit app permissions&#10;Deleted app permissions">
            <a:extLst>
              <a:ext uri="{FF2B5EF4-FFF2-40B4-BE49-F238E27FC236}">
                <a16:creationId xmlns:a16="http://schemas.microsoft.com/office/drawing/2014/main" id="{FFDEDE99-3295-4BC0-A5D8-8AA7041A4793}"/>
              </a:ext>
            </a:extLst>
          </p:cNvPr>
          <p:cNvGrpSpPr/>
          <p:nvPr/>
        </p:nvGrpSpPr>
        <p:grpSpPr>
          <a:xfrm>
            <a:off x="3485373" y="989012"/>
            <a:ext cx="5452051" cy="3797362"/>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IN" sz="1765"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pic>
        <p:nvPicPr>
          <p:cNvPr id="31" name="Picture 26">
            <a:extLst>
              <a:ext uri="{FF2B5EF4-FFF2-40B4-BE49-F238E27FC236}">
                <a16:creationId xmlns:a16="http://schemas.microsoft.com/office/drawing/2014/main" id="{05D5BC45-519B-4827-B71B-01479859A336}"/>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76765" y="1602054"/>
            <a:ext cx="203796" cy="113656"/>
          </a:xfrm>
          <a:prstGeom prst="rect">
            <a:avLst/>
          </a:prstGeom>
        </p:spPr>
      </p:pic>
    </p:spTree>
    <p:extLst>
      <p:ext uri="{BB962C8B-B14F-4D97-AF65-F5344CB8AC3E}">
        <p14:creationId xmlns:p14="http://schemas.microsoft.com/office/powerpoint/2010/main" val="3917613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15">
            <a:extLst>
              <a:ext uri="{FF2B5EF4-FFF2-40B4-BE49-F238E27FC236}">
                <a16:creationId xmlns:a16="http://schemas.microsoft.com/office/drawing/2014/main" id="{1724D303-1295-4F45-A2A8-60DEC2A562C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735305" y="2433279"/>
            <a:ext cx="454064" cy="346522"/>
          </a:xfrm>
          <a:prstGeom prst="rect">
            <a:avLst/>
          </a:prstGeom>
          <a:ln>
            <a:solidFill>
              <a:schemeClr val="bg1"/>
            </a:solidFill>
          </a:ln>
        </p:spPr>
      </p:pic>
      <p:sp>
        <p:nvSpPr>
          <p:cNvPr id="2" name="Title 1">
            <a:extLst>
              <a:ext uri="{FF2B5EF4-FFF2-40B4-BE49-F238E27FC236}">
                <a16:creationId xmlns:a16="http://schemas.microsoft.com/office/drawing/2014/main" id="{EBF40E33-E87A-433F-B9DB-551A58AC2DB6}"/>
              </a:ext>
            </a:extLst>
          </p:cNvPr>
          <p:cNvSpPr>
            <a:spLocks noGrp="1"/>
          </p:cNvSpPr>
          <p:nvPr>
            <p:ph type="title"/>
          </p:nvPr>
        </p:nvSpPr>
        <p:spPr/>
        <p:txBody>
          <a:bodyPr/>
          <a:lstStyle/>
          <a:p>
            <a:r>
              <a:rPr lang="en-US" dirty="0"/>
              <a:t>Logs &amp; analytics – see what’s happening </a:t>
            </a:r>
          </a:p>
        </p:txBody>
      </p:sp>
      <p:sp>
        <p:nvSpPr>
          <p:cNvPr id="5" name="Text Placeholder 6">
            <a:extLst>
              <a:ext uri="{FF2B5EF4-FFF2-40B4-BE49-F238E27FC236}">
                <a16:creationId xmlns:a16="http://schemas.microsoft.com/office/drawing/2014/main" id="{CAF9F0A0-5D15-477E-8BFD-E834194B822B}"/>
              </a:ext>
            </a:extLst>
          </p:cNvPr>
          <p:cNvSpPr txBox="1">
            <a:spLocks/>
          </p:cNvSpPr>
          <p:nvPr/>
        </p:nvSpPr>
        <p:spPr>
          <a:xfrm>
            <a:off x="6345018" y="1049323"/>
            <a:ext cx="2798983" cy="3460955"/>
          </a:xfrm>
          <a:prstGeom prst="rect">
            <a:avLst/>
          </a:prstGeom>
        </p:spPr>
        <p:txBody>
          <a:bodyPr anchor="ct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900"/>
              </a:spcBef>
              <a:spcAft>
                <a:spcPts val="900"/>
              </a:spcAft>
            </a:pPr>
            <a:r>
              <a:rPr lang="en-US" sz="1200" b="1" dirty="0"/>
              <a:t>Admin analytics </a:t>
            </a:r>
            <a:br>
              <a:rPr lang="en-US" sz="1200" b="1" dirty="0"/>
            </a:br>
            <a:r>
              <a:rPr lang="en-US" sz="1176" dirty="0">
                <a:solidFill>
                  <a:srgbClr val="3C3C41"/>
                </a:solidFill>
                <a:latin typeface="Segoe UI"/>
              </a:rPr>
              <a:t>Tenant and environment level analytics</a:t>
            </a:r>
            <a:br>
              <a:rPr lang="en-US" sz="1176" dirty="0">
                <a:solidFill>
                  <a:srgbClr val="3C3C41"/>
                </a:solidFill>
                <a:latin typeface="Segoe UI"/>
              </a:rPr>
            </a:br>
            <a:r>
              <a:rPr lang="en-US" sz="1176" dirty="0">
                <a:solidFill>
                  <a:srgbClr val="3C3C41"/>
                </a:solidFill>
                <a:latin typeface="Segoe UI"/>
              </a:rPr>
              <a:t>Available from Power Platform admin center </a:t>
            </a:r>
            <a:r>
              <a:rPr lang="en-US" sz="1176" dirty="0">
                <a:solidFill>
                  <a:srgbClr val="3C3C41"/>
                </a:solidFill>
                <a:latin typeface="Segoe UI"/>
                <a:hlinkClick r:id="rId4"/>
              </a:rPr>
              <a:t>aka.ms/</a:t>
            </a:r>
            <a:r>
              <a:rPr lang="en-US" sz="1176" dirty="0" err="1">
                <a:solidFill>
                  <a:srgbClr val="3C3C41"/>
                </a:solidFill>
                <a:latin typeface="Segoe UI"/>
                <a:hlinkClick r:id="rId4"/>
              </a:rPr>
              <a:t>ppac</a:t>
            </a:r>
            <a:br>
              <a:rPr lang="en-US" sz="1176" dirty="0">
                <a:solidFill>
                  <a:srgbClr val="3C3C41"/>
                </a:solidFill>
                <a:latin typeface="Segoe UI"/>
              </a:rPr>
            </a:br>
            <a:r>
              <a:rPr lang="en-US" sz="1176" dirty="0">
                <a:solidFill>
                  <a:srgbClr val="3C3C41"/>
                </a:solidFill>
                <a:latin typeface="Segoe UI"/>
              </a:rPr>
              <a:t>Access is available for environment admins</a:t>
            </a:r>
            <a:br>
              <a:rPr lang="en-US" sz="1176" dirty="0">
                <a:solidFill>
                  <a:srgbClr val="3C3C41"/>
                </a:solidFill>
                <a:latin typeface="Segoe UI"/>
              </a:rPr>
            </a:br>
            <a:r>
              <a:rPr lang="en-US" sz="1176" dirty="0">
                <a:solidFill>
                  <a:srgbClr val="3C3C41"/>
                </a:solidFill>
                <a:latin typeface="Segoe UI"/>
              </a:rPr>
              <a:t>Data is stored for 28 days</a:t>
            </a:r>
            <a:br>
              <a:rPr lang="en-US" sz="1176" dirty="0">
                <a:solidFill>
                  <a:srgbClr val="3C3C41"/>
                </a:solidFill>
                <a:latin typeface="Segoe UI"/>
              </a:rPr>
            </a:br>
            <a:r>
              <a:rPr lang="en-US" sz="1176" dirty="0">
                <a:solidFill>
                  <a:srgbClr val="3C3C41"/>
                </a:solidFill>
                <a:latin typeface="Segoe UI"/>
              </a:rPr>
              <a:t>Data is refreshed daily</a:t>
            </a:r>
          </a:p>
          <a:p>
            <a:pPr>
              <a:spcBef>
                <a:spcPts val="900"/>
              </a:spcBef>
              <a:spcAft>
                <a:spcPts val="900"/>
              </a:spcAft>
            </a:pPr>
            <a:r>
              <a:rPr lang="en-US" sz="1200" b="1" dirty="0"/>
              <a:t>Maker analytics </a:t>
            </a:r>
            <a:br>
              <a:rPr lang="en-US" sz="1176" b="1" dirty="0">
                <a:solidFill>
                  <a:srgbClr val="3C3C41"/>
                </a:solidFill>
                <a:latin typeface="Segoe UI"/>
              </a:rPr>
            </a:br>
            <a:r>
              <a:rPr lang="en-US" sz="1176" dirty="0">
                <a:solidFill>
                  <a:srgbClr val="3C3C41"/>
                </a:solidFill>
                <a:latin typeface="Segoe UI"/>
              </a:rPr>
              <a:t>Canvas app and flow level analytics</a:t>
            </a:r>
            <a:br>
              <a:rPr lang="en-US" sz="1176" dirty="0">
                <a:solidFill>
                  <a:srgbClr val="3C3C41"/>
                </a:solidFill>
                <a:latin typeface="Segoe UI"/>
              </a:rPr>
            </a:br>
            <a:r>
              <a:rPr lang="en-US" sz="1176" dirty="0">
                <a:solidFill>
                  <a:srgbClr val="3C3C41"/>
                </a:solidFill>
                <a:latin typeface="Segoe UI"/>
              </a:rPr>
              <a:t>Available from </a:t>
            </a:r>
            <a:r>
              <a:rPr lang="en-US" sz="1176" dirty="0">
                <a:solidFill>
                  <a:srgbClr val="3C3C41"/>
                </a:solidFill>
                <a:latin typeface="Segoe UI"/>
                <a:hlinkClick r:id="rId5"/>
              </a:rPr>
              <a:t>make.powerapps.com</a:t>
            </a:r>
            <a:r>
              <a:rPr lang="en-US" sz="1176" dirty="0">
                <a:solidFill>
                  <a:srgbClr val="3C3C41"/>
                </a:solidFill>
                <a:latin typeface="Segoe UI"/>
              </a:rPr>
              <a:t> and </a:t>
            </a:r>
            <a:r>
              <a:rPr lang="en-US" sz="1176" dirty="0">
                <a:solidFill>
                  <a:srgbClr val="3C3C41"/>
                </a:solidFill>
                <a:latin typeface="Segoe UI"/>
                <a:hlinkClick r:id="rId6"/>
              </a:rPr>
              <a:t>flow.microsoft.com</a:t>
            </a:r>
            <a:br>
              <a:rPr lang="en-US" sz="1176" dirty="0">
                <a:solidFill>
                  <a:srgbClr val="3C3C41"/>
                </a:solidFill>
                <a:latin typeface="Segoe UI"/>
              </a:rPr>
            </a:br>
            <a:r>
              <a:rPr lang="en-US" sz="1176" dirty="0">
                <a:solidFill>
                  <a:srgbClr val="3C3C41"/>
                </a:solidFill>
                <a:latin typeface="Segoe UI"/>
              </a:rPr>
              <a:t>Access is available to app &amp; flow owners (admins can grant themselves access)</a:t>
            </a:r>
            <a:br>
              <a:rPr lang="en-US" sz="1176" dirty="0">
                <a:solidFill>
                  <a:srgbClr val="3C3C41"/>
                </a:solidFill>
                <a:latin typeface="Segoe UI"/>
              </a:rPr>
            </a:br>
            <a:r>
              <a:rPr lang="en-US" sz="1176" dirty="0">
                <a:solidFill>
                  <a:srgbClr val="3C3C41"/>
                </a:solidFill>
                <a:latin typeface="Segoe UI"/>
              </a:rPr>
              <a:t>Data is stored for 30 days</a:t>
            </a:r>
            <a:br>
              <a:rPr lang="en-US" sz="1176" dirty="0">
                <a:solidFill>
                  <a:srgbClr val="3C3C41"/>
                </a:solidFill>
                <a:latin typeface="Segoe UI"/>
              </a:rPr>
            </a:br>
            <a:r>
              <a:rPr lang="en-US" sz="1176" dirty="0">
                <a:solidFill>
                  <a:srgbClr val="3C3C41"/>
                </a:solidFill>
                <a:latin typeface="Segoe UI"/>
              </a:rPr>
              <a:t>Data is refreshed daily</a:t>
            </a:r>
          </a:p>
          <a:p>
            <a:pPr>
              <a:spcBef>
                <a:spcPts val="900"/>
              </a:spcBef>
              <a:spcAft>
                <a:spcPts val="900"/>
              </a:spcAft>
            </a:pPr>
            <a:endParaRPr lang="en-US" sz="1176" dirty="0">
              <a:solidFill>
                <a:srgbClr val="3C3C41"/>
              </a:solidFill>
              <a:latin typeface="Segoe UI"/>
            </a:endParaRPr>
          </a:p>
          <a:p>
            <a:pPr>
              <a:spcBef>
                <a:spcPts val="900"/>
              </a:spcBef>
              <a:spcAft>
                <a:spcPts val="900"/>
              </a:spcAft>
            </a:pPr>
            <a:endParaRPr lang="en-US" sz="1176" spc="-37" dirty="0">
              <a:solidFill>
                <a:srgbClr val="3C3C41"/>
              </a:solidFill>
              <a:latin typeface="Segoe UI"/>
            </a:endParaRPr>
          </a:p>
        </p:txBody>
      </p:sp>
      <p:pic>
        <p:nvPicPr>
          <p:cNvPr id="14" name="Picture 29">
            <a:extLst>
              <a:ext uri="{FF2B5EF4-FFF2-40B4-BE49-F238E27FC236}">
                <a16:creationId xmlns:a16="http://schemas.microsoft.com/office/drawing/2014/main" id="{8CAE73BF-0783-4C8B-B210-21EC9F80BBF0}"/>
              </a:ext>
              <a:ext uri="{C183D7F6-B498-43B3-948B-1728B52AA6E4}">
                <adec:decorative xmlns:adec="http://schemas.microsoft.com/office/drawing/2017/decorative" val="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341997" y="1359294"/>
            <a:ext cx="4746348" cy="2947738"/>
          </a:xfrm>
          <a:prstGeom prst="rect">
            <a:avLst/>
          </a:prstGeom>
          <a:effectLst>
            <a:outerShdw blurRad="241300" dist="165100" dir="5400000" sx="96000" sy="96000" algn="t" rotWithShape="0">
              <a:prstClr val="black">
                <a:alpha val="46000"/>
              </a:prstClr>
            </a:outerShdw>
          </a:effectLst>
        </p:spPr>
      </p:pic>
      <p:sp>
        <p:nvSpPr>
          <p:cNvPr id="6" name="Rechteck 5">
            <a:extLst>
              <a:ext uri="{FF2B5EF4-FFF2-40B4-BE49-F238E27FC236}">
                <a16:creationId xmlns:a16="http://schemas.microsoft.com/office/drawing/2014/main" id="{655CFF06-A621-482F-B800-5685CB2051BC}"/>
              </a:ext>
              <a:ext uri="{C183D7F6-B498-43B3-948B-1728B52AA6E4}">
                <adec:decorative xmlns:adec="http://schemas.microsoft.com/office/drawing/2017/decorative" val="1"/>
              </a:ext>
            </a:extLst>
          </p:cNvPr>
          <p:cNvSpPr/>
          <p:nvPr/>
        </p:nvSpPr>
        <p:spPr bwMode="auto">
          <a:xfrm>
            <a:off x="540327" y="1595005"/>
            <a:ext cx="4333010" cy="2488622"/>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17">
            <a:extLst>
              <a:ext uri="{FF2B5EF4-FFF2-40B4-BE49-F238E27FC236}">
                <a16:creationId xmlns:a16="http://schemas.microsoft.com/office/drawing/2014/main" id="{8F053AB1-3419-4F3D-ACD9-E3CD37AE0A9F}"/>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5883344" y="2481350"/>
            <a:ext cx="171851" cy="177579"/>
          </a:xfrm>
          <a:prstGeom prst="rect">
            <a:avLst/>
          </a:prstGeom>
        </p:spPr>
      </p:pic>
      <p:pic>
        <p:nvPicPr>
          <p:cNvPr id="4" name="Grafik 3">
            <a:extLst>
              <a:ext uri="{FF2B5EF4-FFF2-40B4-BE49-F238E27FC236}">
                <a16:creationId xmlns:a16="http://schemas.microsoft.com/office/drawing/2014/main" id="{A3FDA70C-D46E-4546-8C9B-C03F35CE8246}"/>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527859" y="1590849"/>
            <a:ext cx="4360025" cy="2488622"/>
          </a:xfrm>
          <a:prstGeom prst="rect">
            <a:avLst/>
          </a:prstGeom>
        </p:spPr>
      </p:pic>
      <p:pic>
        <p:nvPicPr>
          <p:cNvPr id="18" name="Picture 15">
            <a:extLst>
              <a:ext uri="{FF2B5EF4-FFF2-40B4-BE49-F238E27FC236}">
                <a16:creationId xmlns:a16="http://schemas.microsoft.com/office/drawing/2014/main" id="{43488B30-27D2-451D-A6F0-1FBAFFA67B7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735305" y="938427"/>
            <a:ext cx="454064" cy="346522"/>
          </a:xfrm>
          <a:prstGeom prst="rect">
            <a:avLst/>
          </a:prstGeom>
          <a:ln>
            <a:solidFill>
              <a:schemeClr val="bg1"/>
            </a:solidFill>
          </a:ln>
        </p:spPr>
      </p:pic>
      <p:pic>
        <p:nvPicPr>
          <p:cNvPr id="26" name="Picture 52">
            <a:extLst>
              <a:ext uri="{FF2B5EF4-FFF2-40B4-BE49-F238E27FC236}">
                <a16:creationId xmlns:a16="http://schemas.microsoft.com/office/drawing/2014/main" id="{148B1F13-FB36-46B5-B1BD-6777C068B41C}"/>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5879311" y="979147"/>
            <a:ext cx="179918" cy="168674"/>
          </a:xfrm>
          <a:prstGeom prst="rect">
            <a:avLst/>
          </a:prstGeom>
        </p:spPr>
      </p:pic>
    </p:spTree>
    <p:extLst>
      <p:ext uri="{BB962C8B-B14F-4D97-AF65-F5344CB8AC3E}">
        <p14:creationId xmlns:p14="http://schemas.microsoft.com/office/powerpoint/2010/main" val="52451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20">
            <a:extLst>
              <a:ext uri="{FF2B5EF4-FFF2-40B4-BE49-F238E27FC236}">
                <a16:creationId xmlns:a16="http://schemas.microsoft.com/office/drawing/2014/main" id="{40FDB9DE-65D8-42AA-9A8C-F232E1850339}"/>
              </a:ext>
              <a:ext uri="{C183D7F6-B498-43B3-948B-1728B52AA6E4}">
                <adec:decorative xmlns:adec="http://schemas.microsoft.com/office/drawing/2017/decorative" val="1"/>
              </a:ext>
            </a:extLst>
          </p:cNvPr>
          <p:cNvSpPr/>
          <p:nvPr/>
        </p:nvSpPr>
        <p:spPr bwMode="auto">
          <a:xfrm>
            <a:off x="1" y="1211784"/>
            <a:ext cx="9149750" cy="39317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170407" indent="-85204" defTabSz="685537">
              <a:spcAft>
                <a:spcPts val="294"/>
              </a:spcAft>
              <a:buFont typeface="Arial" panose="020B0604020202020204" pitchFamily="34" charset="0"/>
              <a:buChar char="•"/>
              <a:tabLst>
                <a:tab pos="42018" algn="l"/>
              </a:tabLst>
              <a:defRPr/>
            </a:pPr>
            <a:endParaRPr lang="en-US" sz="1324">
              <a:solidFill>
                <a:srgbClr val="282828"/>
              </a:solidFill>
              <a:latin typeface="Segoe UI Light" panose="020B0502040204020203" pitchFamily="34" charset="0"/>
              <a:cs typeface="Segoe UI Light" panose="020B0502040204020203" pitchFamily="34" charset="0"/>
            </a:endParaRPr>
          </a:p>
        </p:txBody>
      </p:sp>
      <p:cxnSp>
        <p:nvCxnSpPr>
          <p:cNvPr id="19" name="Straight Connector 10">
            <a:extLst>
              <a:ext uri="{FF2B5EF4-FFF2-40B4-BE49-F238E27FC236}">
                <a16:creationId xmlns:a16="http://schemas.microsoft.com/office/drawing/2014/main" id="{A08A490E-4C60-424E-B048-4C36B2D67A63}"/>
              </a:ext>
              <a:ext uri="{C183D7F6-B498-43B3-948B-1728B52AA6E4}">
                <adec:decorative xmlns:adec="http://schemas.microsoft.com/office/drawing/2017/decorative" val="1"/>
              </a:ext>
            </a:extLst>
          </p:cNvPr>
          <p:cNvCxnSpPr>
            <a:cxnSpLocks/>
          </p:cNvCxnSpPr>
          <p:nvPr/>
        </p:nvCxnSpPr>
        <p:spPr>
          <a:xfrm flipV="1">
            <a:off x="-74762" y="1211784"/>
            <a:ext cx="9218762" cy="21628"/>
          </a:xfrm>
          <a:prstGeom prst="line">
            <a:avLst/>
          </a:prstGeom>
          <a:ln>
            <a:solidFill>
              <a:srgbClr val="74267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BF40E33-E87A-433F-B9DB-551A58AC2DB6}"/>
              </a:ext>
            </a:extLst>
          </p:cNvPr>
          <p:cNvSpPr>
            <a:spLocks noGrp="1"/>
          </p:cNvSpPr>
          <p:nvPr>
            <p:ph type="title"/>
          </p:nvPr>
        </p:nvSpPr>
        <p:spPr>
          <a:xfrm>
            <a:off x="332074" y="276427"/>
            <a:ext cx="8479852" cy="307777"/>
          </a:xfrm>
        </p:spPr>
        <p:txBody>
          <a:bodyPr/>
          <a:lstStyle/>
          <a:p>
            <a:r>
              <a:rPr lang="en-US" dirty="0"/>
              <a:t>Logs &amp; analytics – see what’s happening  </a:t>
            </a:r>
          </a:p>
        </p:txBody>
      </p:sp>
      <p:sp>
        <p:nvSpPr>
          <p:cNvPr id="3" name="Footer Placeholder 2">
            <a:extLst>
              <a:ext uri="{FF2B5EF4-FFF2-40B4-BE49-F238E27FC236}">
                <a16:creationId xmlns:a16="http://schemas.microsoft.com/office/drawing/2014/main" id="{690A987B-7FEE-4D3D-B01D-4A1DFA874685}"/>
              </a:ext>
            </a:extLst>
          </p:cNvPr>
          <p:cNvSpPr>
            <a:spLocks noGrp="1"/>
          </p:cNvSpPr>
          <p:nvPr>
            <p:ph type="ftr" sz="quarter" idx="3"/>
          </p:nvPr>
        </p:nvSpPr>
        <p:spPr>
          <a:xfrm>
            <a:off x="271380" y="4756030"/>
            <a:ext cx="8690033" cy="199765"/>
          </a:xfrm>
        </p:spPr>
        <p:txBody>
          <a:bodyPr/>
          <a:lstStyle/>
          <a:p>
            <a:pPr defTabSz="685800">
              <a:defRPr/>
            </a:pPr>
            <a:r>
              <a:rPr lang="en-US" dirty="0">
                <a:solidFill>
                  <a:srgbClr val="FFFFFF">
                    <a:lumMod val="65000"/>
                  </a:srgbClr>
                </a:solidFill>
                <a:latin typeface="Segoe UI"/>
              </a:rPr>
              <a:t>© Microsoft Corporation                                                                                  								                     Power Platform</a:t>
            </a:r>
          </a:p>
        </p:txBody>
      </p:sp>
      <p:pic>
        <p:nvPicPr>
          <p:cNvPr id="14" name="Picture 29">
            <a:extLst>
              <a:ext uri="{FF2B5EF4-FFF2-40B4-BE49-F238E27FC236}">
                <a16:creationId xmlns:a16="http://schemas.microsoft.com/office/drawing/2014/main" id="{8CAE73BF-0783-4C8B-B210-21EC9F80BBF0}"/>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41997" y="1637771"/>
            <a:ext cx="3673050" cy="2281162"/>
          </a:xfrm>
          <a:prstGeom prst="rect">
            <a:avLst/>
          </a:prstGeom>
          <a:effectLst>
            <a:outerShdw blurRad="241300" dist="165100" dir="5400000" sx="96000" sy="96000" algn="t" rotWithShape="0">
              <a:prstClr val="black">
                <a:alpha val="46000"/>
              </a:prstClr>
            </a:outerShdw>
          </a:effectLst>
        </p:spPr>
      </p:pic>
      <p:sp>
        <p:nvSpPr>
          <p:cNvPr id="6" name="Rechteck 5" descr="Power Apps Analytics  - Screenshot">
            <a:extLst>
              <a:ext uri="{FF2B5EF4-FFF2-40B4-BE49-F238E27FC236}">
                <a16:creationId xmlns:a16="http://schemas.microsoft.com/office/drawing/2014/main" id="{655CFF06-A621-482F-B800-5685CB2051BC}"/>
              </a:ext>
            </a:extLst>
          </p:cNvPr>
          <p:cNvSpPr/>
          <p:nvPr/>
        </p:nvSpPr>
        <p:spPr bwMode="auto">
          <a:xfrm>
            <a:off x="494608" y="1831918"/>
            <a:ext cx="3353180" cy="1925867"/>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29">
            <a:extLst>
              <a:ext uri="{FF2B5EF4-FFF2-40B4-BE49-F238E27FC236}">
                <a16:creationId xmlns:a16="http://schemas.microsoft.com/office/drawing/2014/main" id="{1806580F-4DD6-478F-B121-C053824E8C9C}"/>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791384" y="1637771"/>
            <a:ext cx="3673050" cy="2281162"/>
          </a:xfrm>
          <a:prstGeom prst="rect">
            <a:avLst/>
          </a:prstGeom>
          <a:effectLst>
            <a:outerShdw blurRad="241300" dist="165100" dir="5400000" sx="96000" sy="96000" algn="t" rotWithShape="0">
              <a:prstClr val="black">
                <a:alpha val="46000"/>
              </a:prstClr>
            </a:outerShdw>
          </a:effectLst>
        </p:spPr>
      </p:pic>
      <p:sp>
        <p:nvSpPr>
          <p:cNvPr id="13" name="Rechteck 12">
            <a:extLst>
              <a:ext uri="{FF2B5EF4-FFF2-40B4-BE49-F238E27FC236}">
                <a16:creationId xmlns:a16="http://schemas.microsoft.com/office/drawing/2014/main" id="{63A3A3E2-70DC-40FC-B7A1-41D86E0B7119}"/>
              </a:ext>
              <a:ext uri="{C183D7F6-B498-43B3-948B-1728B52AA6E4}">
                <adec:decorative xmlns:adec="http://schemas.microsoft.com/office/drawing/2017/decorative" val="1"/>
              </a:ext>
            </a:extLst>
          </p:cNvPr>
          <p:cNvSpPr/>
          <p:nvPr/>
        </p:nvSpPr>
        <p:spPr bwMode="auto">
          <a:xfrm>
            <a:off x="4943995" y="1831918"/>
            <a:ext cx="3353180" cy="1925867"/>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3" descr="Power Apps Analytics - Screenshot">
            <a:extLst>
              <a:ext uri="{FF2B5EF4-FFF2-40B4-BE49-F238E27FC236}">
                <a16:creationId xmlns:a16="http://schemas.microsoft.com/office/drawing/2014/main" id="{6C8A8D41-62D1-4CB0-989B-191248879F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5105" y="1804963"/>
            <a:ext cx="3385592" cy="1952822"/>
          </a:xfrm>
          <a:prstGeom prst="rect">
            <a:avLst/>
          </a:prstGeom>
          <a:ln>
            <a:solidFill>
              <a:schemeClr val="tx1"/>
            </a:solidFill>
          </a:ln>
        </p:spPr>
      </p:pic>
      <p:pic>
        <p:nvPicPr>
          <p:cNvPr id="16" name="Picture 4" descr="Power Automate Analytics - Screenshot">
            <a:extLst>
              <a:ext uri="{FF2B5EF4-FFF2-40B4-BE49-F238E27FC236}">
                <a16:creationId xmlns:a16="http://schemas.microsoft.com/office/drawing/2014/main" id="{08D567A8-9F7C-4A36-8093-3F8558DC0E1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43995" y="1813519"/>
            <a:ext cx="3353180" cy="1962663"/>
          </a:xfrm>
          <a:prstGeom prst="rect">
            <a:avLst/>
          </a:prstGeom>
        </p:spPr>
      </p:pic>
    </p:spTree>
    <p:extLst>
      <p:ext uri="{BB962C8B-B14F-4D97-AF65-F5344CB8AC3E}">
        <p14:creationId xmlns:p14="http://schemas.microsoft.com/office/powerpoint/2010/main" val="3299717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98F95A-2DEF-4020-AD40-D6675D3C19B1}"/>
              </a:ext>
            </a:extLst>
          </p:cNvPr>
          <p:cNvSpPr>
            <a:spLocks noGrp="1"/>
          </p:cNvSpPr>
          <p:nvPr>
            <p:ph type="title"/>
          </p:nvPr>
        </p:nvSpPr>
        <p:spPr/>
        <p:txBody>
          <a:bodyPr/>
          <a:lstStyle/>
          <a:p>
            <a:r>
              <a:rPr lang="en-US"/>
              <a:t>Downloading analytic data</a:t>
            </a:r>
          </a:p>
        </p:txBody>
      </p:sp>
      <p:pic>
        <p:nvPicPr>
          <p:cNvPr id="6" name="Picture 5" descr="Export Data - Screenshot">
            <a:extLst>
              <a:ext uri="{FF2B5EF4-FFF2-40B4-BE49-F238E27FC236}">
                <a16:creationId xmlns:a16="http://schemas.microsoft.com/office/drawing/2014/main" id="{2C12BE6A-846E-490E-80C8-1387C89F10A4}"/>
              </a:ext>
            </a:extLst>
          </p:cNvPr>
          <p:cNvPicPr>
            <a:picLocks noChangeAspect="1"/>
          </p:cNvPicPr>
          <p:nvPr/>
        </p:nvPicPr>
        <p:blipFill>
          <a:blip r:embed="rId2"/>
          <a:stretch>
            <a:fillRect/>
          </a:stretch>
        </p:blipFill>
        <p:spPr>
          <a:xfrm>
            <a:off x="936609" y="762982"/>
            <a:ext cx="6840760" cy="4265498"/>
          </a:xfrm>
          <a:prstGeom prst="rect">
            <a:avLst/>
          </a:prstGeom>
          <a:ln>
            <a:solidFill>
              <a:schemeClr val="tx1"/>
            </a:solidFill>
          </a:ln>
        </p:spPr>
      </p:pic>
      <p:sp>
        <p:nvSpPr>
          <p:cNvPr id="9" name="Rectangle 8" descr="Emphasizing the Export Data option - Screenshot">
            <a:extLst>
              <a:ext uri="{FF2B5EF4-FFF2-40B4-BE49-F238E27FC236}">
                <a16:creationId xmlns:a16="http://schemas.microsoft.com/office/drawing/2014/main" id="{24D2AEC0-3EF8-4AA7-8BB8-0B4128B10523}"/>
              </a:ext>
            </a:extLst>
          </p:cNvPr>
          <p:cNvSpPr/>
          <p:nvPr/>
        </p:nvSpPr>
        <p:spPr bwMode="auto">
          <a:xfrm>
            <a:off x="3822224" y="2291537"/>
            <a:ext cx="936104" cy="936104"/>
          </a:xfrm>
          <a:prstGeom prst="rect">
            <a:avLst/>
          </a:prstGeom>
          <a:noFill/>
          <a:ln w="28575">
            <a:solidFill>
              <a:srgbClr val="FF0000"/>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spTree>
    <p:extLst>
      <p:ext uri="{BB962C8B-B14F-4D97-AF65-F5344CB8AC3E}">
        <p14:creationId xmlns:p14="http://schemas.microsoft.com/office/powerpoint/2010/main" val="19232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0FA92-DE12-4996-B373-AFB64D756450}"/>
              </a:ext>
            </a:extLst>
          </p:cNvPr>
          <p:cNvSpPr>
            <a:spLocks noGrp="1"/>
          </p:cNvSpPr>
          <p:nvPr>
            <p:ph type="title"/>
          </p:nvPr>
        </p:nvSpPr>
        <p:spPr/>
        <p:txBody>
          <a:bodyPr/>
          <a:lstStyle/>
          <a:p>
            <a:r>
              <a:rPr lang="en-US"/>
              <a:t>Center of Excellence Toolkit</a:t>
            </a:r>
          </a:p>
        </p:txBody>
      </p:sp>
      <p:sp>
        <p:nvSpPr>
          <p:cNvPr id="7" name="Star: 8 Points 6">
            <a:extLst>
              <a:ext uri="{FF2B5EF4-FFF2-40B4-BE49-F238E27FC236}">
                <a16:creationId xmlns:a16="http://schemas.microsoft.com/office/drawing/2014/main" id="{3BEC9EAF-2FA7-4711-8E18-C417EDCE85DC}"/>
              </a:ext>
            </a:extLst>
          </p:cNvPr>
          <p:cNvSpPr/>
          <p:nvPr/>
        </p:nvSpPr>
        <p:spPr bwMode="auto">
          <a:xfrm>
            <a:off x="7671749" y="-46061"/>
            <a:ext cx="1508760" cy="1508760"/>
          </a:xfrm>
          <a:prstGeom prst="star8">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pPr>
            <a:endParaRPr lang="en-US" sz="450" dirty="0">
              <a:gradFill>
                <a:gsLst>
                  <a:gs pos="0">
                    <a:srgbClr val="FFFFFF"/>
                  </a:gs>
                  <a:gs pos="100000">
                    <a:srgbClr val="FFFFFF"/>
                  </a:gs>
                </a:gsLst>
                <a:lin ang="5400000" scaled="0"/>
              </a:gradFill>
              <a:ea typeface="Segoe UI" pitchFamily="34" charset="0"/>
              <a:cs typeface="Segoe UI" pitchFamily="34" charset="0"/>
            </a:endParaRPr>
          </a:p>
          <a:p>
            <a:pPr algn="ctr" defTabSz="699354" fontAlgn="base">
              <a:spcBef>
                <a:spcPct val="0"/>
              </a:spcBef>
              <a:spcAft>
                <a:spcPct val="0"/>
              </a:spcAft>
            </a:pPr>
            <a:r>
              <a:rPr lang="en-US" sz="1500" dirty="0">
                <a:gradFill>
                  <a:gsLst>
                    <a:gs pos="0">
                      <a:srgbClr val="FFFFFF"/>
                    </a:gs>
                    <a:gs pos="100000">
                      <a:srgbClr val="FFFFFF"/>
                    </a:gs>
                  </a:gsLst>
                  <a:lin ang="5400000" scaled="0"/>
                </a:gradFill>
                <a:ea typeface="Segoe UI" pitchFamily="34" charset="0"/>
                <a:cs typeface="Segoe UI" pitchFamily="34" charset="0"/>
              </a:rPr>
              <a:t>Best</a:t>
            </a:r>
          </a:p>
          <a:p>
            <a:pPr algn="ctr" defTabSz="699354" fontAlgn="base">
              <a:spcBef>
                <a:spcPct val="0"/>
              </a:spcBef>
              <a:spcAft>
                <a:spcPct val="0"/>
              </a:spcAft>
            </a:pPr>
            <a:r>
              <a:rPr lang="en-US" sz="1500" dirty="0">
                <a:gradFill>
                  <a:gsLst>
                    <a:gs pos="0">
                      <a:srgbClr val="FFFFFF"/>
                    </a:gs>
                    <a:gs pos="100000">
                      <a:srgbClr val="FFFFFF"/>
                    </a:gs>
                  </a:gsLst>
                  <a:lin ang="5400000" scaled="0"/>
                </a:gradFill>
                <a:ea typeface="Segoe UI" pitchFamily="34" charset="0"/>
                <a:cs typeface="Segoe UI" pitchFamily="34" charset="0"/>
              </a:rPr>
              <a:t>Practice</a:t>
            </a:r>
          </a:p>
          <a:p>
            <a:pPr algn="ctr" defTabSz="699354" fontAlgn="base">
              <a:spcBef>
                <a:spcPct val="0"/>
              </a:spcBef>
              <a:spcAft>
                <a:spcPct val="0"/>
              </a:spcAft>
            </a:pPr>
            <a:r>
              <a:rPr lang="en-US" sz="1500" dirty="0">
                <a:gradFill>
                  <a:gsLst>
                    <a:gs pos="0">
                      <a:srgbClr val="FFFFFF"/>
                    </a:gs>
                    <a:gs pos="100000">
                      <a:srgbClr val="FFFFFF"/>
                    </a:gs>
                  </a:gsLst>
                  <a:lin ang="5400000" scaled="0"/>
                </a:gradFill>
                <a:ea typeface="Segoe UI" pitchFamily="34" charset="0"/>
                <a:cs typeface="Segoe UI" pitchFamily="34" charset="0"/>
              </a:rPr>
              <a:t>#4</a:t>
            </a:r>
          </a:p>
        </p:txBody>
      </p:sp>
      <p:sp>
        <p:nvSpPr>
          <p:cNvPr id="3" name="Text Placeholder 2">
            <a:extLst>
              <a:ext uri="{FF2B5EF4-FFF2-40B4-BE49-F238E27FC236}">
                <a16:creationId xmlns:a16="http://schemas.microsoft.com/office/drawing/2014/main" id="{C66774C2-F834-42E5-9120-25D7ACA66DA8}"/>
              </a:ext>
            </a:extLst>
          </p:cNvPr>
          <p:cNvSpPr>
            <a:spLocks noGrp="1"/>
          </p:cNvSpPr>
          <p:nvPr>
            <p:ph type="body" sz="quarter" idx="10"/>
          </p:nvPr>
        </p:nvSpPr>
        <p:spPr>
          <a:xfrm>
            <a:off x="440055" y="689342"/>
            <a:ext cx="8263890" cy="763286"/>
          </a:xfrm>
        </p:spPr>
        <p:txBody>
          <a:bodyPr/>
          <a:lstStyle/>
          <a:p>
            <a:pPr marL="0" indent="0">
              <a:buNone/>
            </a:pPr>
            <a:r>
              <a:rPr lang="en-US" sz="1600" dirty="0"/>
              <a:t>Download here now </a:t>
            </a:r>
            <a:r>
              <a:rPr lang="en-US" sz="1600" dirty="0">
                <a:hlinkClick r:id="rId2"/>
              </a:rPr>
              <a:t>https://aka.ms/COEStarterKit</a:t>
            </a:r>
            <a:r>
              <a:rPr lang="en-US" sz="1600" dirty="0"/>
              <a:t> </a:t>
            </a:r>
          </a:p>
          <a:p>
            <a:endParaRPr lang="en-US" dirty="0"/>
          </a:p>
        </p:txBody>
      </p:sp>
      <p:graphicFrame>
        <p:nvGraphicFramePr>
          <p:cNvPr id="10" name="Table 9">
            <a:extLst>
              <a:ext uri="{FF2B5EF4-FFF2-40B4-BE49-F238E27FC236}">
                <a16:creationId xmlns:a16="http://schemas.microsoft.com/office/drawing/2014/main" id="{42061396-E6D0-462E-92A9-EB2F3BD9BB28}"/>
              </a:ext>
            </a:extLst>
          </p:cNvPr>
          <p:cNvGraphicFramePr>
            <a:graphicFrameLocks noGrp="1"/>
          </p:cNvGraphicFramePr>
          <p:nvPr>
            <p:extLst>
              <p:ext uri="{D42A27DB-BD31-4B8C-83A1-F6EECF244321}">
                <p14:modId xmlns:p14="http://schemas.microsoft.com/office/powerpoint/2010/main" val="4203707230"/>
              </p:ext>
            </p:extLst>
          </p:nvPr>
        </p:nvGraphicFramePr>
        <p:xfrm>
          <a:off x="471020" y="1173546"/>
          <a:ext cx="8263890" cy="3969954"/>
        </p:xfrm>
        <a:graphic>
          <a:graphicData uri="http://schemas.openxmlformats.org/drawingml/2006/table">
            <a:tbl>
              <a:tblPr firstRow="1" bandRow="1">
                <a:tableStyleId>{68D230F3-CF80-4859-8CE7-A43EE81993B5}</a:tableStyleId>
              </a:tblPr>
              <a:tblGrid>
                <a:gridCol w="857717">
                  <a:extLst>
                    <a:ext uri="{9D8B030D-6E8A-4147-A177-3AD203B41FA5}">
                      <a16:colId xmlns:a16="http://schemas.microsoft.com/office/drawing/2014/main" val="1430712752"/>
                    </a:ext>
                  </a:extLst>
                </a:gridCol>
                <a:gridCol w="3429000">
                  <a:extLst>
                    <a:ext uri="{9D8B030D-6E8A-4147-A177-3AD203B41FA5}">
                      <a16:colId xmlns:a16="http://schemas.microsoft.com/office/drawing/2014/main" val="680227151"/>
                    </a:ext>
                  </a:extLst>
                </a:gridCol>
                <a:gridCol w="3977173">
                  <a:extLst>
                    <a:ext uri="{9D8B030D-6E8A-4147-A177-3AD203B41FA5}">
                      <a16:colId xmlns:a16="http://schemas.microsoft.com/office/drawing/2014/main" val="2499027333"/>
                    </a:ext>
                  </a:extLst>
                </a:gridCol>
              </a:tblGrid>
              <a:tr h="270552">
                <a:tc>
                  <a:txBody>
                    <a:bodyPr/>
                    <a:lstStyle/>
                    <a:p>
                      <a:pPr rtl="0" fontAlgn="base"/>
                      <a:r>
                        <a:rPr lang="en-US" sz="1000" kern="1200">
                          <a:effectLst/>
                        </a:rPr>
                        <a:t>Step</a:t>
                      </a:r>
                      <a:endParaRPr lang="en-US" sz="1000" b="1" i="1" kern="1200">
                        <a:solidFill>
                          <a:schemeClr val="tx1"/>
                        </a:solidFill>
                        <a:effectLst/>
                        <a:latin typeface="+mn-lt"/>
                        <a:ea typeface="+mn-ea"/>
                        <a:cs typeface="+mn-cs"/>
                      </a:endParaRPr>
                    </a:p>
                  </a:txBody>
                  <a:tcPr marL="68580" marR="68580" marT="34290" marB="34290"/>
                </a:tc>
                <a:tc>
                  <a:txBody>
                    <a:bodyPr/>
                    <a:lstStyle/>
                    <a:p>
                      <a:r>
                        <a:rPr lang="en-US" sz="1000" dirty="0"/>
                        <a:t>Scenario</a:t>
                      </a:r>
                      <a:endParaRPr lang="en-US" sz="1000" b="1" i="1" dirty="0"/>
                    </a:p>
                  </a:txBody>
                  <a:tcPr marL="68580" marR="68580" marT="34290" marB="34290"/>
                </a:tc>
                <a:tc>
                  <a:txBody>
                    <a:bodyPr/>
                    <a:lstStyle/>
                    <a:p>
                      <a:pPr rtl="0" fontAlgn="base"/>
                      <a:r>
                        <a:rPr lang="en-US" sz="1000" kern="1200">
                          <a:effectLst/>
                        </a:rPr>
                        <a:t>Toolkit Component</a:t>
                      </a:r>
                      <a:endParaRPr lang="en-US" sz="1000" b="1" i="1" kern="1200">
                        <a:solidFill>
                          <a:schemeClr val="tx1"/>
                        </a:solidFill>
                        <a:effectLst/>
                        <a:latin typeface="+mn-lt"/>
                        <a:ea typeface="+mn-ea"/>
                        <a:cs typeface="+mn-cs"/>
                      </a:endParaRPr>
                    </a:p>
                  </a:txBody>
                  <a:tcPr marL="68580" marR="68580" marT="34290" marB="34290"/>
                </a:tc>
                <a:extLst>
                  <a:ext uri="{0D108BD9-81ED-4DB2-BD59-A6C34878D82A}">
                    <a16:rowId xmlns:a16="http://schemas.microsoft.com/office/drawing/2014/main" val="3465198529"/>
                  </a:ext>
                </a:extLst>
              </a:tr>
              <a:tr h="380821">
                <a:tc>
                  <a:txBody>
                    <a:bodyPr/>
                    <a:lstStyle/>
                    <a:p>
                      <a:pPr rtl="0" fontAlgn="base">
                        <a:spcBef>
                          <a:spcPts val="0"/>
                        </a:spcBef>
                        <a:spcAft>
                          <a:spcPts val="0"/>
                        </a:spcAft>
                      </a:pPr>
                      <a:r>
                        <a:rPr lang="en-US" sz="1000" u="none" strike="noStrike" kern="1200" baseline="0">
                          <a:effectLst/>
                        </a:rPr>
                        <a:t>Secure</a:t>
                      </a:r>
                      <a:r>
                        <a:rPr lang="en-US" sz="1000" kern="1200" baseline="0">
                          <a:effectLst/>
                        </a:rPr>
                        <a:t>​</a:t>
                      </a:r>
                      <a:endParaRPr lang="en-US" sz="1000" b="0" i="0" kern="1200" baseline="0">
                        <a:solidFill>
                          <a:schemeClr val="tx1"/>
                        </a:solidFill>
                        <a:effectLst/>
                        <a:latin typeface="+mn-lt"/>
                        <a:ea typeface="+mn-ea"/>
                        <a:cs typeface="+mn-cs"/>
                      </a:endParaRPr>
                    </a:p>
                  </a:txBody>
                  <a:tcPr marL="68580" marR="68580" marT="34290" marB="34290"/>
                </a:tc>
                <a:tc>
                  <a:txBody>
                    <a:bodyPr/>
                    <a:lstStyle/>
                    <a:p>
                      <a:pPr>
                        <a:spcBef>
                          <a:spcPts val="0"/>
                        </a:spcBef>
                        <a:spcAft>
                          <a:spcPts val="0"/>
                        </a:spcAft>
                      </a:pPr>
                      <a:r>
                        <a:rPr lang="en-US" sz="1000" u="none" strike="noStrike" kern="1200" baseline="0">
                          <a:effectLst/>
                        </a:rPr>
                        <a:t>DLP Editor</a:t>
                      </a:r>
                      <a:endParaRPr lang="en-US" sz="1000" baseline="0"/>
                    </a:p>
                  </a:txBody>
                  <a:tcPr marL="68580" marR="68580" marT="34290" marB="34290"/>
                </a:tc>
                <a:tc>
                  <a:txBody>
                    <a:bodyPr/>
                    <a:lstStyle/>
                    <a:p>
                      <a:pPr marL="342900" indent="-342900" rtl="0" fontAlgn="base">
                        <a:spcBef>
                          <a:spcPts val="0"/>
                        </a:spcBef>
                        <a:spcAft>
                          <a:spcPts val="0"/>
                        </a:spcAft>
                        <a:buFont typeface="+mj-lt"/>
                        <a:buAutoNum type="arabicPeriod"/>
                      </a:pPr>
                      <a:r>
                        <a:rPr lang="en-US" sz="1000" u="none" strike="noStrike" kern="1200" baseline="0" dirty="0">
                          <a:effectLst/>
                        </a:rPr>
                        <a:t>DLP Editor</a:t>
                      </a:r>
                      <a:r>
                        <a:rPr lang="en-US" sz="1000" kern="1200" baseline="0" dirty="0">
                          <a:effectLst/>
                        </a:rPr>
                        <a:t>​ (Canvas App)</a:t>
                      </a:r>
                    </a:p>
                    <a:p>
                      <a:pPr marL="342900" indent="-342900" rtl="0" fontAlgn="base">
                        <a:spcBef>
                          <a:spcPts val="0"/>
                        </a:spcBef>
                        <a:spcAft>
                          <a:spcPts val="0"/>
                        </a:spcAft>
                        <a:buFont typeface="+mj-lt"/>
                        <a:buAutoNum type="arabicPeriod"/>
                      </a:pPr>
                      <a:r>
                        <a:rPr lang="en-US" sz="1000" kern="1200" baseline="0" dirty="0">
                          <a:effectLst/>
                        </a:rPr>
                        <a:t>DLP Customizer (Canvas App)</a:t>
                      </a:r>
                      <a:endParaRPr lang="en-US" sz="1000" b="0" i="0" kern="1200" baseline="0" dirty="0">
                        <a:solidFill>
                          <a:schemeClr val="tx1"/>
                        </a:solidFill>
                        <a:effectLst/>
                        <a:latin typeface="+mn-lt"/>
                        <a:ea typeface="+mn-ea"/>
                        <a:cs typeface="+mn-cs"/>
                      </a:endParaRPr>
                    </a:p>
                  </a:txBody>
                  <a:tcPr marL="68580" marR="68580" marT="34290" marB="34290"/>
                </a:tc>
                <a:extLst>
                  <a:ext uri="{0D108BD9-81ED-4DB2-BD59-A6C34878D82A}">
                    <a16:rowId xmlns:a16="http://schemas.microsoft.com/office/drawing/2014/main" val="734248743"/>
                  </a:ext>
                </a:extLst>
              </a:tr>
              <a:tr h="1002569">
                <a:tc>
                  <a:txBody>
                    <a:bodyPr/>
                    <a:lstStyle/>
                    <a:p>
                      <a:pPr rtl="0" fontAlgn="base">
                        <a:spcBef>
                          <a:spcPts val="0"/>
                        </a:spcBef>
                        <a:spcAft>
                          <a:spcPts val="0"/>
                        </a:spcAft>
                      </a:pPr>
                      <a:r>
                        <a:rPr lang="en-US" sz="1000" u="none" strike="noStrike" kern="1200" baseline="0">
                          <a:effectLst/>
                        </a:rPr>
                        <a:t>Monitor</a:t>
                      </a:r>
                      <a:r>
                        <a:rPr lang="en-US" sz="1000" kern="1200" baseline="0">
                          <a:effectLst/>
                        </a:rPr>
                        <a:t>​</a:t>
                      </a:r>
                      <a:endParaRPr lang="en-US" sz="1000" b="0" i="0" kern="1200" baseline="0">
                        <a:solidFill>
                          <a:schemeClr val="tx1"/>
                        </a:solidFill>
                        <a:effectLst/>
                        <a:latin typeface="+mn-lt"/>
                        <a:ea typeface="+mn-ea"/>
                        <a:cs typeface="+mn-cs"/>
                      </a:endParaRPr>
                    </a:p>
                  </a:txBody>
                  <a:tcPr marL="68580" marR="68580" marT="34290" marB="34290"/>
                </a:tc>
                <a:tc>
                  <a:txBody>
                    <a:bodyPr/>
                    <a:lstStyle/>
                    <a:p>
                      <a:pPr rtl="0" fontAlgn="base">
                        <a:spcBef>
                          <a:spcPts val="0"/>
                        </a:spcBef>
                        <a:spcAft>
                          <a:spcPts val="0"/>
                        </a:spcAft>
                      </a:pPr>
                      <a:r>
                        <a:rPr lang="en-US" sz="1000" u="none" strike="noStrike" kern="1200" baseline="0" dirty="0">
                          <a:effectLst/>
                        </a:rPr>
                        <a:t>Power Automate templates to collect data into CDS</a:t>
                      </a:r>
                      <a:r>
                        <a:rPr lang="en-US" sz="1000" kern="1200" baseline="0" dirty="0">
                          <a:effectLst/>
                        </a:rPr>
                        <a:t>​</a:t>
                      </a:r>
                    </a:p>
                    <a:p>
                      <a:pPr rtl="0" fontAlgn="base">
                        <a:spcBef>
                          <a:spcPts val="0"/>
                        </a:spcBef>
                        <a:spcAft>
                          <a:spcPts val="0"/>
                        </a:spcAft>
                      </a:pPr>
                      <a:r>
                        <a:rPr lang="en-US" sz="1000" u="none" strike="noStrike" kern="1200" baseline="0" dirty="0">
                          <a:effectLst/>
                        </a:rPr>
                        <a:t>Power BI Dashboards</a:t>
                      </a:r>
                      <a:r>
                        <a:rPr lang="en-US" sz="1000" kern="1200" baseline="0" dirty="0">
                          <a:effectLst/>
                        </a:rPr>
                        <a:t>​</a:t>
                      </a:r>
                      <a:endParaRPr lang="en-US" sz="1000" baseline="0" dirty="0"/>
                    </a:p>
                  </a:txBody>
                  <a:tcPr marL="68580" marR="68580" marT="34290" marB="34290"/>
                </a:tc>
                <a:tc>
                  <a:txBody>
                    <a:bodyPr/>
                    <a:lstStyle/>
                    <a:p>
                      <a:pPr marL="342900" indent="-342900" rtl="0" fontAlgn="base">
                        <a:spcBef>
                          <a:spcPts val="0"/>
                        </a:spcBef>
                        <a:spcAft>
                          <a:spcPts val="0"/>
                        </a:spcAft>
                        <a:buFont typeface="+mj-lt"/>
                        <a:buAutoNum type="arabicPeriod" startAt="3"/>
                      </a:pPr>
                      <a:r>
                        <a:rPr lang="en-US" sz="1000" u="none" strike="noStrike" kern="1200" baseline="0" dirty="0">
                          <a:effectLst/>
                        </a:rPr>
                        <a:t>CDS Entities</a:t>
                      </a:r>
                      <a:r>
                        <a:rPr lang="en-US" sz="1000" kern="1200" baseline="0" dirty="0">
                          <a:effectLst/>
                        </a:rPr>
                        <a:t>​: </a:t>
                      </a:r>
                      <a:r>
                        <a:rPr lang="en-US" sz="1000" u="none" strike="noStrike" kern="1200" baseline="0" dirty="0">
                          <a:effectLst/>
                        </a:rPr>
                        <a:t>Environments, Apps, Flows…</a:t>
                      </a:r>
                    </a:p>
                    <a:p>
                      <a:pPr marL="342900" indent="-342900" rtl="0" fontAlgn="base">
                        <a:spcBef>
                          <a:spcPts val="0"/>
                        </a:spcBef>
                        <a:spcAft>
                          <a:spcPts val="0"/>
                        </a:spcAft>
                        <a:buFont typeface="+mj-lt"/>
                        <a:buAutoNum type="arabicPeriod" startAt="3"/>
                      </a:pPr>
                      <a:r>
                        <a:rPr lang="en-US" sz="1000" u="none" strike="noStrike" kern="1200" baseline="0" dirty="0">
                          <a:effectLst/>
                        </a:rPr>
                        <a:t>Flow - Sync resources template</a:t>
                      </a:r>
                      <a:r>
                        <a:rPr lang="en-US" sz="1000" kern="1200" baseline="0" dirty="0">
                          <a:effectLst/>
                        </a:rPr>
                        <a:t>​</a:t>
                      </a:r>
                    </a:p>
                    <a:p>
                      <a:pPr marL="342900" indent="-342900" rtl="0" fontAlgn="base">
                        <a:spcBef>
                          <a:spcPts val="0"/>
                        </a:spcBef>
                        <a:spcAft>
                          <a:spcPts val="0"/>
                        </a:spcAft>
                        <a:buFont typeface="+mj-lt"/>
                        <a:buAutoNum type="arabicPeriod" startAt="3"/>
                      </a:pPr>
                      <a:r>
                        <a:rPr lang="en-US" sz="1000" u="none" strike="noStrike" kern="1200" baseline="0" dirty="0">
                          <a:effectLst/>
                        </a:rPr>
                        <a:t>Flow - Sync audit logs</a:t>
                      </a:r>
                    </a:p>
                    <a:p>
                      <a:pPr marL="342900" indent="-342900" rtl="0" fontAlgn="base">
                        <a:spcBef>
                          <a:spcPts val="0"/>
                        </a:spcBef>
                        <a:spcAft>
                          <a:spcPts val="0"/>
                        </a:spcAft>
                        <a:buFont typeface="+mj-lt"/>
                        <a:buAutoNum type="arabicPeriod" startAt="3"/>
                      </a:pPr>
                      <a:r>
                        <a:rPr lang="en-US" sz="1000" kern="1200" baseline="0" dirty="0">
                          <a:effectLst/>
                          <a:highlight>
                            <a:srgbClr val="FFFF00"/>
                          </a:highlight>
                        </a:rPr>
                        <a:t>Power BI Dashboard</a:t>
                      </a:r>
                    </a:p>
                    <a:p>
                      <a:pPr marL="342900" indent="-342900" rtl="0" fontAlgn="base">
                        <a:spcBef>
                          <a:spcPts val="0"/>
                        </a:spcBef>
                        <a:spcAft>
                          <a:spcPts val="0"/>
                        </a:spcAft>
                        <a:buFont typeface="+mj-lt"/>
                        <a:buAutoNum type="arabicPeriod" startAt="3"/>
                      </a:pPr>
                      <a:r>
                        <a:rPr lang="en-US" sz="1000" kern="1200" baseline="0" dirty="0">
                          <a:effectLst/>
                        </a:rPr>
                        <a:t>Custom Connector for Office 365 Audit Logs</a:t>
                      </a:r>
                    </a:p>
                    <a:p>
                      <a:pPr marL="342900" indent="-342900" rtl="0" fontAlgn="base">
                        <a:spcBef>
                          <a:spcPts val="0"/>
                        </a:spcBef>
                        <a:spcAft>
                          <a:spcPts val="0"/>
                        </a:spcAft>
                        <a:buFont typeface="+mj-lt"/>
                        <a:buAutoNum type="arabicPeriod" startAt="3"/>
                      </a:pPr>
                      <a:r>
                        <a:rPr lang="en-US" sz="1000" kern="1200" baseline="0" dirty="0">
                          <a:effectLst/>
                        </a:rPr>
                        <a:t>Power Platform Admin View (Model Driven App)</a:t>
                      </a:r>
                      <a:endParaRPr lang="en-US" sz="1000" baseline="0" dirty="0"/>
                    </a:p>
                  </a:txBody>
                  <a:tcPr marL="68580" marR="68580" marT="34290" marB="34290"/>
                </a:tc>
                <a:extLst>
                  <a:ext uri="{0D108BD9-81ED-4DB2-BD59-A6C34878D82A}">
                    <a16:rowId xmlns:a16="http://schemas.microsoft.com/office/drawing/2014/main" val="158395264"/>
                  </a:ext>
                </a:extLst>
              </a:tr>
              <a:tr h="1468880">
                <a:tc>
                  <a:txBody>
                    <a:bodyPr/>
                    <a:lstStyle/>
                    <a:p>
                      <a:pPr rtl="0" fontAlgn="base">
                        <a:spcBef>
                          <a:spcPts val="0"/>
                        </a:spcBef>
                        <a:spcAft>
                          <a:spcPts val="0"/>
                        </a:spcAft>
                      </a:pPr>
                      <a:r>
                        <a:rPr lang="en-US" sz="1000" u="none" strike="noStrike" kern="1200" baseline="0">
                          <a:effectLst/>
                        </a:rPr>
                        <a:t>Alert &amp; Action</a:t>
                      </a:r>
                      <a:r>
                        <a:rPr lang="en-US" sz="1000" kern="1200" baseline="0">
                          <a:effectLst/>
                        </a:rPr>
                        <a:t>​</a:t>
                      </a:r>
                      <a:endParaRPr lang="en-US" sz="1000" baseline="0"/>
                    </a:p>
                  </a:txBody>
                  <a:tcPr marL="68580" marR="68580" marT="34290" marB="34290"/>
                </a:tc>
                <a:tc>
                  <a:txBody>
                    <a:bodyPr/>
                    <a:lstStyle/>
                    <a:p>
                      <a:pPr rtl="0" fontAlgn="base">
                        <a:spcBef>
                          <a:spcPts val="0"/>
                        </a:spcBef>
                        <a:spcAft>
                          <a:spcPts val="0"/>
                        </a:spcAft>
                      </a:pPr>
                      <a:r>
                        <a:rPr lang="en-US" sz="1000" u="none" strike="noStrike" kern="1200" baseline="0" dirty="0">
                          <a:effectLst/>
                        </a:rPr>
                        <a:t>App Audit example process</a:t>
                      </a:r>
                      <a:endParaRPr lang="en-US" sz="1000" kern="1200" baseline="0" dirty="0">
                        <a:effectLst/>
                      </a:endParaRPr>
                    </a:p>
                    <a:p>
                      <a:pPr marL="0" marR="0" lvl="0" indent="0" algn="l" defTabSz="932742" rtl="0" eaLnBrk="1" fontAlgn="base" latinLnBrk="0" hangingPunct="1">
                        <a:lnSpc>
                          <a:spcPct val="100000"/>
                        </a:lnSpc>
                        <a:spcBef>
                          <a:spcPts val="0"/>
                        </a:spcBef>
                        <a:spcAft>
                          <a:spcPts val="0"/>
                        </a:spcAft>
                        <a:buClrTx/>
                        <a:buSzTx/>
                        <a:buFontTx/>
                        <a:buNone/>
                        <a:tabLst/>
                        <a:defRPr/>
                      </a:pPr>
                      <a:r>
                        <a:rPr lang="en-US" sz="1000" b="0" i="0" u="none" strike="noStrike" kern="1200" baseline="0" dirty="0">
                          <a:solidFill>
                            <a:schemeClr val="tx1"/>
                          </a:solidFill>
                          <a:effectLst/>
                          <a:latin typeface="+mn-lt"/>
                          <a:ea typeface="+mn-ea"/>
                          <a:cs typeface="+mn-cs"/>
                        </a:rPr>
                        <a:t>Set new app owners</a:t>
                      </a:r>
                    </a:p>
                    <a:p>
                      <a:pPr marL="0" marR="0" lvl="0" indent="0" algn="l" defTabSz="932742" rtl="0" eaLnBrk="1" fontAlgn="base" latinLnBrk="0" hangingPunct="1">
                        <a:lnSpc>
                          <a:spcPct val="100000"/>
                        </a:lnSpc>
                        <a:spcBef>
                          <a:spcPts val="0"/>
                        </a:spcBef>
                        <a:spcAft>
                          <a:spcPts val="0"/>
                        </a:spcAft>
                        <a:buClrTx/>
                        <a:buSzTx/>
                        <a:buFontTx/>
                        <a:buNone/>
                        <a:tabLst/>
                        <a:defRPr/>
                      </a:pPr>
                      <a:r>
                        <a:rPr lang="en-US" sz="1000" b="0" i="0" u="none" strike="noStrike" kern="1200" baseline="0" dirty="0">
                          <a:solidFill>
                            <a:schemeClr val="tx1"/>
                          </a:solidFill>
                          <a:effectLst/>
                          <a:latin typeface="+mn-lt"/>
                          <a:ea typeface="+mn-ea"/>
                          <a:cs typeface="+mn-cs"/>
                        </a:rPr>
                        <a:t>Act based on specific connectors</a:t>
                      </a:r>
                    </a:p>
                    <a:p>
                      <a:pPr marL="0" marR="0" lvl="0" indent="0" algn="l" defTabSz="932742" rtl="0" eaLnBrk="1" fontAlgn="base" latinLnBrk="0" hangingPunct="1">
                        <a:lnSpc>
                          <a:spcPct val="100000"/>
                        </a:lnSpc>
                        <a:spcBef>
                          <a:spcPts val="0"/>
                        </a:spcBef>
                        <a:spcAft>
                          <a:spcPts val="0"/>
                        </a:spcAft>
                        <a:buClrTx/>
                        <a:buSzTx/>
                        <a:buFontTx/>
                        <a:buNone/>
                        <a:tabLst/>
                        <a:defRPr/>
                      </a:pPr>
                      <a:r>
                        <a:rPr lang="en-US" sz="1000" b="0" i="0" u="none" strike="noStrike" kern="1200" baseline="0" dirty="0">
                          <a:solidFill>
                            <a:schemeClr val="tx1"/>
                          </a:solidFill>
                          <a:effectLst/>
                          <a:latin typeface="+mn-lt"/>
                          <a:ea typeface="+mn-ea"/>
                          <a:cs typeface="+mn-cs"/>
                        </a:rPr>
                        <a:t>Archive unused apps</a:t>
                      </a:r>
                      <a:endParaRPr lang="en-US" sz="1000" b="0" i="0" kern="1200" baseline="0" dirty="0">
                        <a:solidFill>
                          <a:schemeClr val="tx1"/>
                        </a:solidFill>
                        <a:effectLst/>
                        <a:latin typeface="+mn-lt"/>
                        <a:ea typeface="+mn-ea"/>
                        <a:cs typeface="+mn-cs"/>
                      </a:endParaRPr>
                    </a:p>
                  </a:txBody>
                  <a:tcPr marL="68580" marR="68580" marT="34290" marB="34290"/>
                </a:tc>
                <a:tc>
                  <a:txBody>
                    <a:bodyPr/>
                    <a:lstStyle/>
                    <a:p>
                      <a:pPr marL="342900" marR="0" lvl="0" indent="-342900" algn="l" defTabSz="932742" rtl="0" eaLnBrk="1" fontAlgn="auto" latinLnBrk="0" hangingPunct="1">
                        <a:lnSpc>
                          <a:spcPct val="100000"/>
                        </a:lnSpc>
                        <a:spcBef>
                          <a:spcPts val="0"/>
                        </a:spcBef>
                        <a:spcAft>
                          <a:spcPts val="0"/>
                        </a:spcAft>
                        <a:buClrTx/>
                        <a:buSzTx/>
                        <a:buFont typeface="+mj-lt"/>
                        <a:buAutoNum type="arabicPeriod" startAt="9"/>
                        <a:tabLst/>
                        <a:defRPr/>
                      </a:pPr>
                      <a:r>
                        <a:rPr lang="en-US" sz="1000" u="none" strike="noStrike" kern="1200" baseline="0" dirty="0">
                          <a:effectLst/>
                        </a:rPr>
                        <a:t>Developer Compliance Center</a:t>
                      </a:r>
                      <a:r>
                        <a:rPr lang="en-US" sz="1000" kern="1200" baseline="0" dirty="0">
                          <a:effectLst/>
                        </a:rPr>
                        <a:t>​ (Canvas App)</a:t>
                      </a:r>
                    </a:p>
                    <a:p>
                      <a:pPr marL="342900" indent="-342900" rtl="0" fontAlgn="base">
                        <a:spcBef>
                          <a:spcPts val="0"/>
                        </a:spcBef>
                        <a:spcAft>
                          <a:spcPts val="0"/>
                        </a:spcAft>
                        <a:buFont typeface="+mj-lt"/>
                        <a:buAutoNum type="arabicPeriod" startAt="9"/>
                      </a:pPr>
                      <a:r>
                        <a:rPr lang="en-US" sz="1000" u="none" strike="noStrike" kern="1200" baseline="0" dirty="0">
                          <a:effectLst/>
                        </a:rPr>
                        <a:t>Compliance detail request</a:t>
                      </a:r>
                      <a:r>
                        <a:rPr lang="en-US" sz="1000" kern="1200" baseline="0" dirty="0">
                          <a:effectLst/>
                        </a:rPr>
                        <a:t>​ (Flow)</a:t>
                      </a:r>
                    </a:p>
                    <a:p>
                      <a:pPr marL="342900" indent="-342900" rtl="0" fontAlgn="base">
                        <a:spcBef>
                          <a:spcPts val="0"/>
                        </a:spcBef>
                        <a:spcAft>
                          <a:spcPts val="0"/>
                        </a:spcAft>
                        <a:buFont typeface="+mj-lt"/>
                        <a:buAutoNum type="arabicPeriod" startAt="9"/>
                      </a:pPr>
                      <a:r>
                        <a:rPr lang="en-GB" sz="1000" u="none" strike="noStrike" kern="1200" baseline="0" dirty="0">
                          <a:effectLst/>
                        </a:rPr>
                        <a:t>Developer Compliance </a:t>
                      </a:r>
                      <a:r>
                        <a:rPr lang="en-GB" sz="1000" u="none" strike="noStrike" kern="1200" baseline="0" dirty="0" err="1">
                          <a:effectLst/>
                        </a:rPr>
                        <a:t>Center</a:t>
                      </a:r>
                      <a:r>
                        <a:rPr lang="en-GB" sz="1000" u="none" strike="noStrike" kern="1200" baseline="0" dirty="0">
                          <a:effectLst/>
                        </a:rPr>
                        <a:t> (Canvas App) </a:t>
                      </a:r>
                    </a:p>
                    <a:p>
                      <a:pPr marL="342900" indent="-342900" rtl="0" fontAlgn="base">
                        <a:spcBef>
                          <a:spcPts val="0"/>
                        </a:spcBef>
                        <a:spcAft>
                          <a:spcPts val="0"/>
                        </a:spcAft>
                        <a:buFont typeface="+mj-lt"/>
                        <a:buAutoNum type="arabicPeriod" startAt="9"/>
                      </a:pPr>
                      <a:r>
                        <a:rPr lang="en-GB" sz="1000" u="none" strike="noStrike" kern="1200" baseline="0" dirty="0">
                          <a:effectLst/>
                        </a:rPr>
                        <a:t>Flow – Compliance detail request </a:t>
                      </a:r>
                    </a:p>
                    <a:p>
                      <a:pPr marL="342900" indent="-342900" rtl="0" fontAlgn="base">
                        <a:spcBef>
                          <a:spcPts val="0"/>
                        </a:spcBef>
                        <a:spcAft>
                          <a:spcPts val="0"/>
                        </a:spcAft>
                        <a:buFont typeface="+mj-lt"/>
                        <a:buAutoNum type="arabicPeriod" startAt="9"/>
                      </a:pPr>
                      <a:r>
                        <a:rPr lang="en-GB" sz="1000" u="none" strike="noStrike" kern="1200" baseline="0" dirty="0">
                          <a:effectLst/>
                        </a:rPr>
                        <a:t>Business Process Flow for Auditing resources </a:t>
                      </a:r>
                    </a:p>
                    <a:p>
                      <a:pPr marL="342900" indent="-342900" rtl="0" fontAlgn="base">
                        <a:spcBef>
                          <a:spcPts val="0"/>
                        </a:spcBef>
                        <a:spcAft>
                          <a:spcPts val="0"/>
                        </a:spcAft>
                        <a:buFont typeface="+mj-lt"/>
                        <a:buAutoNum type="arabicPeriod" startAt="9"/>
                      </a:pPr>
                      <a:r>
                        <a:rPr lang="en-GB" sz="1000" u="none" strike="noStrike" kern="1200" baseline="0" dirty="0">
                          <a:effectLst/>
                        </a:rPr>
                        <a:t>App </a:t>
                      </a:r>
                      <a:r>
                        <a:rPr lang="en-GB" sz="1000" u="none" strike="noStrike" kern="1200" baseline="0" dirty="0" err="1">
                          <a:effectLst/>
                        </a:rPr>
                        <a:t>Catalog</a:t>
                      </a:r>
                      <a:r>
                        <a:rPr lang="en-GB" sz="1000" u="none" strike="noStrike" kern="1200" baseline="0" dirty="0">
                          <a:effectLst/>
                        </a:rPr>
                        <a:t> (Canvas App) </a:t>
                      </a:r>
                    </a:p>
                    <a:p>
                      <a:pPr marL="342900" indent="-342900" rtl="0" fontAlgn="base">
                        <a:spcBef>
                          <a:spcPts val="0"/>
                        </a:spcBef>
                        <a:spcAft>
                          <a:spcPts val="0"/>
                        </a:spcAft>
                        <a:buFont typeface="+mj-lt"/>
                        <a:buAutoNum type="arabicPeriod" startAt="9"/>
                      </a:pPr>
                      <a:r>
                        <a:rPr lang="en-GB" sz="1000" u="none" strike="noStrike" kern="1200" baseline="0" dirty="0">
                          <a:effectLst/>
                        </a:rPr>
                        <a:t>Set New App Owner (Canvas App)  </a:t>
                      </a:r>
                    </a:p>
                    <a:p>
                      <a:pPr marL="342900" indent="-342900" rtl="0" fontAlgn="base">
                        <a:spcBef>
                          <a:spcPts val="0"/>
                        </a:spcBef>
                        <a:spcAft>
                          <a:spcPts val="0"/>
                        </a:spcAft>
                        <a:buFont typeface="+mj-lt"/>
                        <a:buAutoNum type="arabicPeriod" startAt="9"/>
                      </a:pPr>
                      <a:r>
                        <a:rPr lang="en-GB" sz="1000" u="none" strike="noStrike" kern="1200" baseline="0" dirty="0">
                          <a:effectLst/>
                        </a:rPr>
                        <a:t>App Archive and Clean Up (Flow) </a:t>
                      </a:r>
                    </a:p>
                    <a:p>
                      <a:pPr marL="342900" indent="-342900" rtl="0" fontAlgn="base">
                        <a:spcBef>
                          <a:spcPts val="0"/>
                        </a:spcBef>
                        <a:spcAft>
                          <a:spcPts val="0"/>
                        </a:spcAft>
                        <a:buFont typeface="+mj-lt"/>
                        <a:buAutoNum type="arabicPeriod" startAt="9"/>
                      </a:pPr>
                      <a:r>
                        <a:rPr lang="en-GB" sz="1000" u="none" strike="noStrike" kern="1200" baseline="0" dirty="0">
                          <a:effectLst/>
                        </a:rPr>
                        <a:t>Find Flows and Apps that use specific connectors (Flow) </a:t>
                      </a:r>
                    </a:p>
                  </a:txBody>
                  <a:tcPr marL="68580" marR="68580" marT="34290" marB="34290"/>
                </a:tc>
                <a:extLst>
                  <a:ext uri="{0D108BD9-81ED-4DB2-BD59-A6C34878D82A}">
                    <a16:rowId xmlns:a16="http://schemas.microsoft.com/office/drawing/2014/main" val="2606152173"/>
                  </a:ext>
                </a:extLst>
              </a:tr>
              <a:tr h="847132">
                <a:tc>
                  <a:txBody>
                    <a:bodyPr/>
                    <a:lstStyle/>
                    <a:p>
                      <a:pPr rtl="0" fontAlgn="base">
                        <a:spcBef>
                          <a:spcPts val="0"/>
                        </a:spcBef>
                        <a:spcAft>
                          <a:spcPts val="0"/>
                        </a:spcAft>
                      </a:pPr>
                      <a:r>
                        <a:rPr lang="en-US" sz="1000" u="none" strike="noStrike" kern="1200" baseline="0">
                          <a:effectLst/>
                        </a:rPr>
                        <a:t>Nurture</a:t>
                      </a:r>
                      <a:r>
                        <a:rPr lang="en-US" sz="1000" kern="1200" baseline="0">
                          <a:effectLst/>
                        </a:rPr>
                        <a:t>​</a:t>
                      </a:r>
                      <a:endParaRPr lang="en-US" sz="1000" b="0" i="0" kern="1200" baseline="0">
                        <a:solidFill>
                          <a:schemeClr val="tx1"/>
                        </a:solidFill>
                        <a:effectLst/>
                        <a:latin typeface="+mn-lt"/>
                        <a:ea typeface="+mn-ea"/>
                        <a:cs typeface="+mn-cs"/>
                      </a:endParaRPr>
                    </a:p>
                  </a:txBody>
                  <a:tcPr marL="68580" marR="68580" marT="34290" marB="34290"/>
                </a:tc>
                <a:tc>
                  <a:txBody>
                    <a:bodyPr/>
                    <a:lstStyle/>
                    <a:p>
                      <a:pPr rtl="0" fontAlgn="base">
                        <a:spcBef>
                          <a:spcPts val="0"/>
                        </a:spcBef>
                        <a:spcAft>
                          <a:spcPts val="0"/>
                        </a:spcAft>
                      </a:pPr>
                      <a:r>
                        <a:rPr lang="en-US" sz="1000" u="none" strike="noStrike" kern="1200" baseline="0" dirty="0">
                          <a:effectLst/>
                        </a:rPr>
                        <a:t>Encourage Adoption</a:t>
                      </a:r>
                    </a:p>
                    <a:p>
                      <a:pPr rtl="0" fontAlgn="base">
                        <a:spcBef>
                          <a:spcPts val="0"/>
                        </a:spcBef>
                        <a:spcAft>
                          <a:spcPts val="0"/>
                        </a:spcAft>
                      </a:pPr>
                      <a:r>
                        <a:rPr lang="en-US" sz="1000" u="none" strike="noStrike" kern="1200" baseline="0" dirty="0">
                          <a:effectLst/>
                        </a:rPr>
                        <a:t>Provide best </a:t>
                      </a:r>
                      <a:r>
                        <a:rPr lang="en-US" sz="1000" u="none" strike="noStrike" kern="1200" baseline="0" dirty="0" err="1">
                          <a:effectLst/>
                        </a:rPr>
                        <a:t>practises</a:t>
                      </a:r>
                      <a:endParaRPr lang="en-US" sz="1000" kern="1200" baseline="0" dirty="0">
                        <a:effectLst/>
                      </a:endParaRPr>
                    </a:p>
                    <a:p>
                      <a:pPr rtl="0" fontAlgn="base">
                        <a:spcBef>
                          <a:spcPts val="0"/>
                        </a:spcBef>
                        <a:spcAft>
                          <a:spcPts val="0"/>
                        </a:spcAft>
                      </a:pPr>
                      <a:r>
                        <a:rPr lang="en-US" sz="1000" u="none" strike="noStrike" kern="1200" baseline="0" dirty="0">
                          <a:effectLst/>
                        </a:rPr>
                        <a:t>Welcome email, Internal community channel links</a:t>
                      </a:r>
                      <a:r>
                        <a:rPr lang="en-US" sz="1000" kern="1200" baseline="0" dirty="0">
                          <a:effectLst/>
                        </a:rPr>
                        <a:t>​</a:t>
                      </a:r>
                      <a:endParaRPr lang="en-US" sz="1000" b="0" i="0" kern="1200" baseline="0" dirty="0">
                        <a:solidFill>
                          <a:schemeClr val="tx1"/>
                        </a:solidFill>
                        <a:effectLst/>
                        <a:latin typeface="+mn-lt"/>
                        <a:ea typeface="+mn-ea"/>
                        <a:cs typeface="+mn-cs"/>
                      </a:endParaRPr>
                    </a:p>
                  </a:txBody>
                  <a:tcPr marL="68580" marR="68580" marT="34290" marB="34290"/>
                </a:tc>
                <a:tc>
                  <a:txBody>
                    <a:bodyPr/>
                    <a:lstStyle/>
                    <a:p>
                      <a:pPr marL="342900" indent="-342900" rtl="0" fontAlgn="base">
                        <a:spcBef>
                          <a:spcPts val="0"/>
                        </a:spcBef>
                        <a:spcAft>
                          <a:spcPts val="0"/>
                        </a:spcAft>
                        <a:buFont typeface="+mj-lt"/>
                        <a:buAutoNum type="arabicPeriod" startAt="18"/>
                      </a:pPr>
                      <a:r>
                        <a:rPr lang="en-GB" sz="1000" u="none" strike="noStrike" kern="1200" baseline="0" dirty="0">
                          <a:effectLst/>
                        </a:rPr>
                        <a:t>Welcome Email (Flow) </a:t>
                      </a:r>
                    </a:p>
                    <a:p>
                      <a:pPr marL="342900" indent="-342900" rtl="0" fontAlgn="base">
                        <a:spcBef>
                          <a:spcPts val="0"/>
                        </a:spcBef>
                        <a:spcAft>
                          <a:spcPts val="0"/>
                        </a:spcAft>
                        <a:buFont typeface="+mj-lt"/>
                        <a:buAutoNum type="arabicPeriod" startAt="18"/>
                      </a:pPr>
                      <a:r>
                        <a:rPr lang="en-GB" sz="1000" u="none" strike="noStrike" kern="1200" baseline="0" dirty="0">
                          <a:effectLst/>
                        </a:rPr>
                        <a:t>Training in a Day Management (2 Canvas Apps</a:t>
                      </a:r>
                    </a:p>
                    <a:p>
                      <a:pPr marL="342900" indent="-342900" rtl="0" fontAlgn="base">
                        <a:spcBef>
                          <a:spcPts val="0"/>
                        </a:spcBef>
                        <a:spcAft>
                          <a:spcPts val="0"/>
                        </a:spcAft>
                        <a:buFont typeface="+mj-lt"/>
                        <a:buAutoNum type="arabicPeriod" startAt="18"/>
                      </a:pPr>
                      <a:r>
                        <a:rPr lang="en-GB" sz="1000" u="none" strike="noStrike" kern="1200" baseline="0" dirty="0">
                          <a:effectLst/>
                        </a:rPr>
                        <a:t>Training in a Day Notifications (Flow)</a:t>
                      </a:r>
                    </a:p>
                    <a:p>
                      <a:pPr marL="342900" indent="-342900" rtl="0" fontAlgn="base">
                        <a:spcBef>
                          <a:spcPts val="0"/>
                        </a:spcBef>
                        <a:spcAft>
                          <a:spcPts val="0"/>
                        </a:spcAft>
                        <a:buFont typeface="+mj-lt"/>
                        <a:buAutoNum type="arabicPeriod" startAt="18"/>
                      </a:pPr>
                      <a:r>
                        <a:rPr lang="en-GB" sz="1000" u="none" strike="noStrike" kern="1200" baseline="0" dirty="0">
                          <a:effectLst/>
                        </a:rPr>
                        <a:t>Newsletter with Product Updates (Flow)</a:t>
                      </a:r>
                    </a:p>
                    <a:p>
                      <a:pPr marL="342900" indent="-342900" rtl="0" fontAlgn="base">
                        <a:spcBef>
                          <a:spcPts val="0"/>
                        </a:spcBef>
                        <a:spcAft>
                          <a:spcPts val="0"/>
                        </a:spcAft>
                        <a:buFont typeface="+mj-lt"/>
                        <a:buAutoNum type="arabicPeriod" startAt="18"/>
                      </a:pPr>
                      <a:r>
                        <a:rPr lang="en-GB" sz="1000" u="none" strike="noStrike" kern="1200" baseline="0" dirty="0">
                          <a:effectLst/>
                        </a:rPr>
                        <a:t>Template </a:t>
                      </a:r>
                      <a:r>
                        <a:rPr lang="en-GB" sz="1000" u="none" strike="noStrike" kern="1200" baseline="0" dirty="0" err="1">
                          <a:effectLst/>
                        </a:rPr>
                        <a:t>Catalog</a:t>
                      </a:r>
                      <a:r>
                        <a:rPr lang="en-GB" sz="1000" u="none" strike="noStrike" kern="1200" baseline="0" dirty="0">
                          <a:effectLst/>
                        </a:rPr>
                        <a:t> (Canvas App)</a:t>
                      </a:r>
                      <a:endParaRPr lang="en-US" sz="1000" b="0" i="0" kern="1200" baseline="0" dirty="0">
                        <a:solidFill>
                          <a:schemeClr val="tx1"/>
                        </a:solidFill>
                        <a:effectLst/>
                        <a:latin typeface="+mn-lt"/>
                        <a:ea typeface="+mn-ea"/>
                        <a:cs typeface="+mn-cs"/>
                      </a:endParaRPr>
                    </a:p>
                  </a:txBody>
                  <a:tcPr marL="68580" marR="68580" marT="34290" marB="34290"/>
                </a:tc>
                <a:extLst>
                  <a:ext uri="{0D108BD9-81ED-4DB2-BD59-A6C34878D82A}">
                    <a16:rowId xmlns:a16="http://schemas.microsoft.com/office/drawing/2014/main" val="321784224"/>
                  </a:ext>
                </a:extLst>
              </a:tr>
            </a:tbl>
          </a:graphicData>
        </a:graphic>
      </p:graphicFrame>
    </p:spTree>
    <p:extLst>
      <p:ext uri="{BB962C8B-B14F-4D97-AF65-F5344CB8AC3E}">
        <p14:creationId xmlns:p14="http://schemas.microsoft.com/office/powerpoint/2010/main" val="2904940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Power Platform Template">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YNAMICS 2018" id="{5AD884F1-22B7-44DE-8F65-AD4A3772C65B}" vid="{FB5868D2-A4D0-42F5-887A-39846773B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_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413917e0-3c85-4042-b3d6-b66207b014b2" xsi:nil="true"/>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3C1795788187346AB76A77043A8D3E6" ma:contentTypeVersion="15" ma:contentTypeDescription="Create a new document." ma:contentTypeScope="" ma:versionID="44674666eb4ed31f4ab9d40155aa0781">
  <xsd:schema xmlns:xsd="http://www.w3.org/2001/XMLSchema" xmlns:xs="http://www.w3.org/2001/XMLSchema" xmlns:p="http://schemas.microsoft.com/office/2006/metadata/properties" xmlns:ns1="http://schemas.microsoft.com/sharepoint/v3" xmlns:ns2="413917e0-3c85-4042-b3d6-b66207b014b2" xmlns:ns3="121cbfdf-642d-47d5-bb31-23acd4d6d77c" targetNamespace="http://schemas.microsoft.com/office/2006/metadata/properties" ma:root="true" ma:fieldsID="228616c3723b99adfeaade7cb0a6810e" ns1:_="" ns2:_="" ns3:_="">
    <xsd:import namespace="http://schemas.microsoft.com/sharepoint/v3"/>
    <xsd:import namespace="413917e0-3c85-4042-b3d6-b66207b014b2"/>
    <xsd:import namespace="121cbfdf-642d-47d5-bb31-23acd4d6d77c"/>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3:LastSharedByUser" minOccurs="0"/>
                <xsd:element ref="ns3:LastSharedByTime"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13917e0-3c85-4042-b3d6-b66207b014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1cbfdf-642d-47d5-bb31-23acd4d6d77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6B6150D-EDAE-4618-A1C3-0676D84DEDE2}">
  <ds:schemaRefs>
    <ds:schemaRef ds:uri="http://schemas.microsoft.com/sharepoint/v3/contenttype/forms"/>
  </ds:schemaRefs>
</ds:datastoreItem>
</file>

<file path=customXml/itemProps2.xml><?xml version="1.0" encoding="utf-8"?>
<ds:datastoreItem xmlns:ds="http://schemas.openxmlformats.org/officeDocument/2006/customXml" ds:itemID="{C645795C-A6D5-4309-9F40-15582C45B66A}">
  <ds:schemaRefs>
    <ds:schemaRef ds:uri="http://schemas.microsoft.com/office/2006/documentManagement/types"/>
    <ds:schemaRef ds:uri="http://purl.org/dc/elements/1.1/"/>
    <ds:schemaRef ds:uri="http://www.w3.org/XML/1998/namespace"/>
    <ds:schemaRef ds:uri="http://schemas.microsoft.com/office/2006/metadata/properties"/>
    <ds:schemaRef ds:uri="http://schemas.openxmlformats.org/package/2006/metadata/core-properties"/>
    <ds:schemaRef ds:uri="http://schemas.microsoft.com/office/infopath/2007/PartnerControls"/>
    <ds:schemaRef ds:uri="121cbfdf-642d-47d5-bb31-23acd4d6d77c"/>
    <ds:schemaRef ds:uri="http://purl.org/dc/dcmitype/"/>
    <ds:schemaRef ds:uri="413917e0-3c85-4042-b3d6-b66207b014b2"/>
    <ds:schemaRef ds:uri="http://schemas.microsoft.com/sharepoint/v3"/>
    <ds:schemaRef ds:uri="http://purl.org/dc/terms/"/>
  </ds:schemaRefs>
</ds:datastoreItem>
</file>

<file path=customXml/itemProps3.xml><?xml version="1.0" encoding="utf-8"?>
<ds:datastoreItem xmlns:ds="http://schemas.openxmlformats.org/officeDocument/2006/customXml" ds:itemID="{51D903AE-FD1D-4BBF-A69C-B6F8F68F2B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13917e0-3c85-4042-b3d6-b66207b014b2"/>
    <ds:schemaRef ds:uri="121cbfdf-642d-47d5-bb31-23acd4d6d7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79</TotalTime>
  <Words>3445</Words>
  <Application>Microsoft Office PowerPoint</Application>
  <PresentationFormat>On-screen Show (16:9)</PresentationFormat>
  <Paragraphs>471</Paragraphs>
  <Slides>39</Slides>
  <Notes>26</Notes>
  <HiddenSlides>9</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Arial</vt:lpstr>
      <vt:lpstr>Calibri</vt:lpstr>
      <vt:lpstr>Courier New</vt:lpstr>
      <vt:lpstr>Segoe UI</vt:lpstr>
      <vt:lpstr>Segoe UI Light</vt:lpstr>
      <vt:lpstr>Segoe UI Semibold</vt:lpstr>
      <vt:lpstr>Segoe UI Semilight</vt:lpstr>
      <vt:lpstr>Wingdings</vt:lpstr>
      <vt:lpstr>1_Power Platform Template</vt:lpstr>
      <vt:lpstr>Monitor</vt:lpstr>
      <vt:lpstr>Monitor: What we plan to cover</vt:lpstr>
      <vt:lpstr>Now let’s monitor</vt:lpstr>
      <vt:lpstr>Admin reporting and analytics in the Power Platform admin center</vt:lpstr>
      <vt:lpstr>Logs &amp; analytics – see what’s happening</vt:lpstr>
      <vt:lpstr>Logs &amp; analytics – see what’s happening </vt:lpstr>
      <vt:lpstr>Logs &amp; analytics – see what’s happening  </vt:lpstr>
      <vt:lpstr>Downloading analytic data</vt:lpstr>
      <vt:lpstr>Center of Excellence Toolkit</vt:lpstr>
      <vt:lpstr>Monitoring Capacity &amp; Why is it important?</vt:lpstr>
      <vt:lpstr>New Capacity report</vt:lpstr>
      <vt:lpstr>Database capacity entitlements</vt:lpstr>
      <vt:lpstr>Database capacity entitlements </vt:lpstr>
      <vt:lpstr>Database capacity entitlements  </vt:lpstr>
      <vt:lpstr>Power Apps Admin Analytics (Canvas Apps)</vt:lpstr>
      <vt:lpstr>Power Platform Usage</vt:lpstr>
      <vt:lpstr>Common Data Service Admin Analytics </vt:lpstr>
      <vt:lpstr>Admin Center CDS Usage Reporting</vt:lpstr>
      <vt:lpstr>Power Automate Environment Admin Analytics </vt:lpstr>
      <vt:lpstr>Microsoft Flow Analytics</vt:lpstr>
      <vt:lpstr>Download the Power Apps &amp; Power Automate license report </vt:lpstr>
      <vt:lpstr>Maker Analytics: Power Automate </vt:lpstr>
      <vt:lpstr>Maker Analytics: Power Apps </vt:lpstr>
      <vt:lpstr>Maker self-service app updates</vt:lpstr>
      <vt:lpstr>Configure audit logs</vt:lpstr>
      <vt:lpstr>Office 365 Activity Logging</vt:lpstr>
      <vt:lpstr>Which activity logs are supported?</vt:lpstr>
      <vt:lpstr>Enable Office 365 activity logging</vt:lpstr>
      <vt:lpstr>Build flows to alert on key audit events</vt:lpstr>
      <vt:lpstr>CDS Auditing</vt:lpstr>
      <vt:lpstr>Enable CDS auditing for the environment</vt:lpstr>
      <vt:lpstr>Enable for Entity and Field</vt:lpstr>
      <vt:lpstr>Leverage management connectors &amp; PowerShell</vt:lpstr>
      <vt:lpstr>Examples of pulling ongoing reports of activity</vt:lpstr>
      <vt:lpstr>What about planned &amp; unplanned platform changes/incidents?</vt:lpstr>
      <vt:lpstr>Monitoring platform status and updates</vt:lpstr>
      <vt:lpstr>Service Health Dashboard &amp; Message Center</vt:lpstr>
      <vt:lpstr>Module Review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Monitor</dc:title>
  <dc:creator>Tiffany Duppong</dc:creator>
  <cp:lastModifiedBy>Julie Yack</cp:lastModifiedBy>
  <cp:revision>5</cp:revision>
  <dcterms:created xsi:type="dcterms:W3CDTF">2020-06-30T20:45:38Z</dcterms:created>
  <dcterms:modified xsi:type="dcterms:W3CDTF">2020-07-01T20:38:25Z</dcterms:modified>
</cp:coreProperties>
</file>